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5" r:id="rId2"/>
  </p:sldMasterIdLst>
  <p:notesMasterIdLst>
    <p:notesMasterId r:id="rId51"/>
  </p:notesMasterIdLst>
  <p:handoutMasterIdLst>
    <p:handoutMasterId r:id="rId52"/>
  </p:handoutMasterIdLst>
  <p:sldIdLst>
    <p:sldId id="651" r:id="rId3"/>
    <p:sldId id="553" r:id="rId4"/>
    <p:sldId id="511" r:id="rId5"/>
    <p:sldId id="593" r:id="rId6"/>
    <p:sldId id="634" r:id="rId7"/>
    <p:sldId id="594" r:id="rId8"/>
    <p:sldId id="595" r:id="rId9"/>
    <p:sldId id="566" r:id="rId10"/>
    <p:sldId id="596" r:id="rId11"/>
    <p:sldId id="568" r:id="rId12"/>
    <p:sldId id="597" r:id="rId13"/>
    <p:sldId id="570" r:id="rId14"/>
    <p:sldId id="598" r:id="rId15"/>
    <p:sldId id="572" r:id="rId16"/>
    <p:sldId id="599" r:id="rId17"/>
    <p:sldId id="574" r:id="rId18"/>
    <p:sldId id="600" r:id="rId19"/>
    <p:sldId id="576" r:id="rId20"/>
    <p:sldId id="601" r:id="rId21"/>
    <p:sldId id="578" r:id="rId22"/>
    <p:sldId id="602" r:id="rId23"/>
    <p:sldId id="580" r:id="rId24"/>
    <p:sldId id="618" r:id="rId25"/>
    <p:sldId id="619" r:id="rId26"/>
    <p:sldId id="620" r:id="rId27"/>
    <p:sldId id="621" r:id="rId28"/>
    <p:sldId id="622" r:id="rId29"/>
    <p:sldId id="623" r:id="rId30"/>
    <p:sldId id="624" r:id="rId31"/>
    <p:sldId id="625" r:id="rId32"/>
    <p:sldId id="626" r:id="rId33"/>
    <p:sldId id="605" r:id="rId34"/>
    <p:sldId id="627" r:id="rId35"/>
    <p:sldId id="636" r:id="rId36"/>
    <p:sldId id="635" r:id="rId37"/>
    <p:sldId id="638" r:id="rId38"/>
    <p:sldId id="639" r:id="rId39"/>
    <p:sldId id="640" r:id="rId40"/>
    <p:sldId id="641" r:id="rId41"/>
    <p:sldId id="642" r:id="rId42"/>
    <p:sldId id="645" r:id="rId43"/>
    <p:sldId id="646" r:id="rId44"/>
    <p:sldId id="647" r:id="rId45"/>
    <p:sldId id="648" r:id="rId46"/>
    <p:sldId id="649" r:id="rId47"/>
    <p:sldId id="650" r:id="rId48"/>
    <p:sldId id="643" r:id="rId49"/>
    <p:sldId id="644" r:id="rId50"/>
  </p:sldIdLst>
  <p:sldSz cx="9144000" cy="6858000" type="screen4x3"/>
  <p:notesSz cx="6858000" cy="9144000"/>
  <p:custShowLst>
    <p:custShow name="Click1" id="0">
      <p:sldLst/>
    </p:custShow>
    <p:custShow name="Click2" id="1">
      <p:sldLst/>
    </p:custShow>
    <p:custShow name="instllation" id="2">
      <p:sldLst/>
    </p:custShow>
  </p:custShow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99"/>
    <a:srgbClr val="4B94FF"/>
    <a:srgbClr val="CCFFCC"/>
    <a:srgbClr val="99FF99"/>
    <a:srgbClr val="CCFFFF"/>
    <a:srgbClr val="FFFFFF"/>
    <a:srgbClr val="CCECFF"/>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956" autoAdjust="0"/>
    <p:restoredTop sz="72500" autoAdjust="0"/>
  </p:normalViewPr>
  <p:slideViewPr>
    <p:cSldViewPr snapToGrid="0">
      <p:cViewPr varScale="1">
        <p:scale>
          <a:sx n="53" d="100"/>
          <a:sy n="53" d="100"/>
        </p:scale>
        <p:origin x="125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2" d="100"/>
          <a:sy n="42" d="100"/>
        </p:scale>
        <p:origin x="-1560" y="-9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241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8748AF-CEEC-410E-BF7A-0E1B9CBD975A}" type="datetimeFigureOut">
              <a:rPr lang="en-US" smtClean="0"/>
              <a:pPr/>
              <a:t>7/2/2023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BEC95B-1936-4C75-A7B7-52BDCDCA2C4F}" type="slidenum">
              <a:rPr lang="en-US" smtClean="0"/>
              <a:pPr/>
              <a:t>‹#›</a:t>
            </a:fld>
            <a:endParaRPr lang="en-US"/>
          </a:p>
        </p:txBody>
      </p:sp>
    </p:spTree>
    <p:extLst>
      <p:ext uri="{BB962C8B-B14F-4D97-AF65-F5344CB8AC3E}">
        <p14:creationId xmlns:p14="http://schemas.microsoft.com/office/powerpoint/2010/main" val="529399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1BEC95B-1936-4C75-A7B7-52BDCDCA2C4F}" type="slidenum">
              <a:rPr lang="en-US" smtClean="0"/>
              <a:pPr/>
              <a:t>1</a:t>
            </a:fld>
            <a:endParaRPr lang="en-US"/>
          </a:p>
        </p:txBody>
      </p:sp>
    </p:spTree>
    <p:extLst>
      <p:ext uri="{BB962C8B-B14F-4D97-AF65-F5344CB8AC3E}">
        <p14:creationId xmlns:p14="http://schemas.microsoft.com/office/powerpoint/2010/main" val="255600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696E48-40D6-406F-8478-A1BA184D19E8}" type="slidenum">
              <a:rPr lang="en-US"/>
              <a:pPr/>
              <a:t>25</a:t>
            </a:fld>
            <a:endParaRPr lang="en-US"/>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66200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F81EA6-6258-4F12-88D9-1940C4128EA4}" type="slidenum">
              <a:rPr lang="en-US"/>
              <a:pPr/>
              <a:t>27</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69976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696E48-40D6-406F-8478-A1BA184D19E8}" type="slidenum">
              <a:rPr lang="en-US"/>
              <a:pPr/>
              <a:t>29</a:t>
            </a:fld>
            <a:endParaRPr lang="en-US"/>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314582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F81EA6-6258-4F12-88D9-1940C4128EA4}" type="slidenum">
              <a:rPr lang="en-US"/>
              <a:pPr/>
              <a:t>31</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408360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696E48-40D6-406F-8478-A1BA184D19E8}" type="slidenum">
              <a:rPr lang="en-US"/>
              <a:pPr/>
              <a:t>8</a:t>
            </a:fld>
            <a:endParaRPr lang="en-US"/>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354179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F81EA6-6258-4F12-88D9-1940C4128EA4}" type="slidenum">
              <a:rPr lang="en-US"/>
              <a:pPr/>
              <a:t>10</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215892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B84166-1F98-4DE1-8408-6A9977D6E59E}" type="slidenum">
              <a:rPr lang="en-US"/>
              <a:pPr/>
              <a:t>12</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60234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5A3FD-5F0C-40C5-BF27-498E3C5AD3F9}" type="slidenum">
              <a:rPr lang="en-US"/>
              <a:pPr/>
              <a:t>14</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184101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D8CA8-52EB-46F9-B2C0-2166AAEBB0D5}" type="slidenum">
              <a:rPr lang="en-US"/>
              <a:pPr/>
              <a:t>16</a:t>
            </a:fld>
            <a:endParaRPr lang="en-US"/>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261464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3C6D4-17D7-41C8-AD9C-82688B5C422E}" type="slidenum">
              <a:rPr lang="en-US"/>
              <a:pPr/>
              <a:t>18</a:t>
            </a:fld>
            <a:endParaRPr lang="en-US"/>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223544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05C923-6367-4568-A368-DB1FD0EA4FE0}" type="slidenum">
              <a:rPr lang="en-US"/>
              <a:pPr/>
              <a:t>20</a:t>
            </a:fld>
            <a:endParaRPr 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70925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A45E85-839E-4C17-9951-9F1D911673BF}" type="slidenum">
              <a:rPr lang="en-US"/>
              <a:pPr/>
              <a:t>22</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29891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F66F96-314E-4655-89E2-BB42E000598E}" type="datetimeFigureOut">
              <a:rPr lang="en-US"/>
              <a:pPr>
                <a:defRPr/>
              </a:pPr>
              <a:t>7/2/2023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50B306B-2C4E-4309-926F-0EFDBA723E6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0041DFD-6FA9-47B6-844C-44A8DE5A5A89}" type="datetimeFigureOut">
              <a:rPr lang="en-US"/>
              <a:pPr>
                <a:defRPr/>
              </a:pPr>
              <a:t>7/2/2023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12EA591-BB09-4397-80C4-4E3A4529A4E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72BC1D-9110-4C9F-AE88-D8062D18D1E2}"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72BC1D-9110-4C9F-AE88-D8062D18D1E2}"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72BC1D-9110-4C9F-AE88-D8062D18D1E2}"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72BC1D-9110-4C9F-AE88-D8062D18D1E2}"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72BC1D-9110-4C9F-AE88-D8062D18D1E2}" type="datetimeFigureOut">
              <a:rPr lang="en-US" smtClean="0"/>
              <a:pPr/>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72BC1D-9110-4C9F-AE88-D8062D18D1E2}" type="datetimeFigureOut">
              <a:rPr lang="en-US" smtClean="0"/>
              <a:pPr/>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72BC1D-9110-4C9F-AE88-D8062D18D1E2}" type="datetimeFigureOut">
              <a:rPr lang="en-US" smtClean="0"/>
              <a:pPr/>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72BC1D-9110-4C9F-AE88-D8062D18D1E2}"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just">
              <a:defRPr sz="2600">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143000"/>
            <a:ext cx="8610600" cy="4983163"/>
          </a:xfrm>
        </p:spPr>
        <p:txBody>
          <a:bodyPr/>
          <a:lstStyle>
            <a:lvl1pPr algn="just">
              <a:defRPr sz="2200">
                <a:latin typeface="+mj-lt"/>
              </a:defRPr>
            </a:lvl1pPr>
            <a:lvl2pPr algn="just">
              <a:defRPr sz="1900">
                <a:latin typeface="+mj-lt"/>
              </a:defRPr>
            </a:lvl2pPr>
            <a:lvl3pPr algn="just">
              <a:defRPr sz="1700">
                <a:latin typeface="+mj-lt"/>
              </a:defRPr>
            </a:lvl3pPr>
            <a:lvl4pPr algn="just">
              <a:defRPr sz="1500">
                <a:latin typeface="+mj-lt"/>
              </a:defRPr>
            </a:lvl4pPr>
            <a:lvl5pPr algn="just">
              <a:defRPr sz="14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10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10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10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72BC1D-9110-4C9F-AE88-D8062D18D1E2}"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72BC1D-9110-4C9F-AE88-D8062D18D1E2}"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72BC1D-9110-4C9F-AE88-D8062D18D1E2}"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23120-1F1D-41F3-A563-B811F1066A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A7EFEB6-7BA6-4F2B-9B9D-14D43BD07850}" type="datetimeFigureOut">
              <a:rPr lang="en-US"/>
              <a:pPr>
                <a:defRPr/>
              </a:pPr>
              <a:t>7/2/2023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99E872B-1A9B-4D0A-853A-1D6A4FAB742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002994D-35D0-4861-9A49-613C6D4340DD}" type="datetimeFigureOut">
              <a:rPr lang="en-US"/>
              <a:pPr>
                <a:defRPr/>
              </a:pPr>
              <a:t>7/2/2023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E5ED12A-BAB7-4F94-9574-382F8AE3E01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DB1524C-425E-482F-A0C6-1D76C45B4FF5}" type="datetimeFigureOut">
              <a:rPr lang="en-US"/>
              <a:pPr>
                <a:defRPr/>
              </a:pPr>
              <a:t>7/2/2023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91C0AA5-F908-4823-8DF7-4923D4CE7F3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B8C5CC0-68E8-4EEB-8B01-BF6F58B971F8}" type="datetimeFigureOut">
              <a:rPr lang="en-US"/>
              <a:pPr>
                <a:defRPr/>
              </a:pPr>
              <a:t>7/2/2023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5EF21E9-F300-4875-BADA-B5D945E31F0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0C77F36-AB49-459D-A641-2CCD96CA385E}" type="datetimeFigureOut">
              <a:rPr lang="en-US"/>
              <a:pPr>
                <a:defRPr/>
              </a:pPr>
              <a:t>7/2/2023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97761CC-5A3C-4B53-A536-8DCD3AB805EC}"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06D0221-BA04-451B-8652-31EDBB1F7977}" type="datetimeFigureOut">
              <a:rPr lang="en-US"/>
              <a:pPr>
                <a:defRPr/>
              </a:pPr>
              <a:t>7/2/2023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20A97BCD-A57E-4BC0-A3CB-80F23297A25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C631AD1-4995-42FD-9F39-F14A606CC550}" type="datetimeFigureOut">
              <a:rPr lang="en-US"/>
              <a:pPr>
                <a:defRPr/>
              </a:pPr>
              <a:t>7/2/2023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1DEAF33-F282-4978-A46B-DA4627C6E9D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1447298-B64A-4B1E-AB8A-C385224337E5}" type="datetimeFigureOut">
              <a:rPr lang="en-US"/>
              <a:pPr>
                <a:defRPr/>
              </a:pPr>
              <a:t>7/2/2023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7" name="Trapezoid 6"/>
          <p:cNvSpPr/>
          <p:nvPr userDrawn="1"/>
        </p:nvSpPr>
        <p:spPr>
          <a:xfrm flipV="1">
            <a:off x="7010400" y="0"/>
            <a:ext cx="2743200" cy="914400"/>
          </a:xfrm>
          <a:prstGeom prst="trapezoid">
            <a:avLst>
              <a:gd name="adj" fmla="val 61972"/>
            </a:avLst>
          </a:prstGeom>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rapezoid 7"/>
          <p:cNvSpPr/>
          <p:nvPr userDrawn="1"/>
        </p:nvSpPr>
        <p:spPr>
          <a:xfrm>
            <a:off x="-990600" y="0"/>
            <a:ext cx="8382000" cy="914400"/>
          </a:xfrm>
          <a:prstGeom prst="trapezoid">
            <a:avLst>
              <a:gd name="adj" fmla="val 61972"/>
            </a:avLst>
          </a:prstGeom>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a:effectLst>
                <a:glow rad="101600">
                  <a:schemeClr val="accent3">
                    <a:satMod val="175000"/>
                    <a:alpha val="40000"/>
                  </a:schemeClr>
                </a:glow>
              </a:effectLst>
            </a:endParaRPr>
          </a:p>
        </p:txBody>
      </p:sp>
      <p:sp>
        <p:nvSpPr>
          <p:cNvPr id="13" name="Trapezoid 12"/>
          <p:cNvSpPr/>
          <p:nvPr userDrawn="1"/>
        </p:nvSpPr>
        <p:spPr>
          <a:xfrm flipV="1">
            <a:off x="8649729" y="6324600"/>
            <a:ext cx="1600200" cy="304800"/>
          </a:xfrm>
          <a:prstGeom prst="trapezoid">
            <a:avLst>
              <a:gd name="adj" fmla="val 61972"/>
            </a:avLst>
          </a:prstGeom>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rapezoid 13"/>
          <p:cNvSpPr/>
          <p:nvPr userDrawn="1"/>
        </p:nvSpPr>
        <p:spPr>
          <a:xfrm>
            <a:off x="-990600" y="6324600"/>
            <a:ext cx="9677400" cy="304800"/>
          </a:xfrm>
          <a:prstGeom prst="trapezoid">
            <a:avLst>
              <a:gd name="adj" fmla="val 61972"/>
            </a:avLst>
          </a:prstGeom>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a:effectLst>
                <a:glow rad="101600">
                  <a:schemeClr val="accent3">
                    <a:satMod val="175000"/>
                    <a:alpha val="40000"/>
                  </a:schemeClr>
                </a:glow>
              </a:effectLst>
            </a:endParaRPr>
          </a:p>
        </p:txBody>
      </p:sp>
      <p:sp>
        <p:nvSpPr>
          <p:cNvPr id="1043" name="Title Placeholder 1"/>
          <p:cNvSpPr>
            <a:spLocks noGrp="1"/>
          </p:cNvSpPr>
          <p:nvPr>
            <p:ph type="title"/>
          </p:nvPr>
        </p:nvSpPr>
        <p:spPr bwMode="auto">
          <a:xfrm>
            <a:off x="228600" y="0"/>
            <a:ext cx="6096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44" name="Text Placeholder 2"/>
          <p:cNvSpPr>
            <a:spLocks noGrp="1"/>
          </p:cNvSpPr>
          <p:nvPr>
            <p:ph type="body" idx="1"/>
          </p:nvPr>
        </p:nvSpPr>
        <p:spPr bwMode="auto">
          <a:xfrm>
            <a:off x="228600" y="1143000"/>
            <a:ext cx="822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txStyles>
    <p:titleStyle>
      <a:lvl1pPr algn="l" rtl="0" eaLnBrk="0" fontAlgn="base" hangingPunct="0">
        <a:spcBef>
          <a:spcPct val="0"/>
        </a:spcBef>
        <a:spcAft>
          <a:spcPct val="0"/>
        </a:spcAft>
        <a:defRPr sz="2600" b="1" kern="1200">
          <a:solidFill>
            <a:srgbClr val="FFFFFF"/>
          </a:solidFill>
          <a:latin typeface="+mj-lt"/>
          <a:ea typeface="+mj-ea"/>
          <a:cs typeface="+mj-cs"/>
        </a:defRPr>
      </a:lvl1pPr>
      <a:lvl2pPr algn="l" rtl="0" eaLnBrk="0" fontAlgn="base" hangingPunct="0">
        <a:spcBef>
          <a:spcPct val="0"/>
        </a:spcBef>
        <a:spcAft>
          <a:spcPct val="0"/>
        </a:spcAft>
        <a:defRPr sz="2200" b="1">
          <a:solidFill>
            <a:srgbClr val="FFFFFF"/>
          </a:solidFill>
          <a:latin typeface="Calibri" pitchFamily="34" charset="0"/>
        </a:defRPr>
      </a:lvl2pPr>
      <a:lvl3pPr algn="l" rtl="0" eaLnBrk="0" fontAlgn="base" hangingPunct="0">
        <a:spcBef>
          <a:spcPct val="0"/>
        </a:spcBef>
        <a:spcAft>
          <a:spcPct val="0"/>
        </a:spcAft>
        <a:defRPr sz="2200" b="1">
          <a:solidFill>
            <a:srgbClr val="FFFFFF"/>
          </a:solidFill>
          <a:latin typeface="Calibri" pitchFamily="34" charset="0"/>
        </a:defRPr>
      </a:lvl3pPr>
      <a:lvl4pPr algn="l" rtl="0" eaLnBrk="0" fontAlgn="base" hangingPunct="0">
        <a:spcBef>
          <a:spcPct val="0"/>
        </a:spcBef>
        <a:spcAft>
          <a:spcPct val="0"/>
        </a:spcAft>
        <a:defRPr sz="2200" b="1">
          <a:solidFill>
            <a:srgbClr val="FFFFFF"/>
          </a:solidFill>
          <a:latin typeface="Calibri" pitchFamily="34" charset="0"/>
        </a:defRPr>
      </a:lvl4pPr>
      <a:lvl5pPr algn="l" rtl="0" eaLnBrk="0" fontAlgn="base" hangingPunct="0">
        <a:spcBef>
          <a:spcPct val="0"/>
        </a:spcBef>
        <a:spcAft>
          <a:spcPct val="0"/>
        </a:spcAft>
        <a:defRPr sz="2200" b="1">
          <a:solidFill>
            <a:srgbClr val="FFFFFF"/>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200" b="1" kern="1200">
          <a:solidFill>
            <a:schemeClr val="tx1"/>
          </a:solidFill>
          <a:latin typeface="+mj-lt"/>
          <a:ea typeface="+mn-ea"/>
          <a:cs typeface="+mn-cs"/>
        </a:defRPr>
      </a:lvl1pPr>
      <a:lvl2pPr marL="742950" indent="-285750" algn="l" rtl="0" eaLnBrk="0" fontAlgn="base" hangingPunct="0">
        <a:spcBef>
          <a:spcPct val="20000"/>
        </a:spcBef>
        <a:spcAft>
          <a:spcPct val="0"/>
        </a:spcAft>
        <a:buFont typeface="Arial" charset="0"/>
        <a:buChar char="–"/>
        <a:defRPr sz="1900" b="1" kern="1200">
          <a:solidFill>
            <a:schemeClr val="tx1"/>
          </a:solidFill>
          <a:latin typeface="+mj-lt"/>
          <a:ea typeface="+mn-ea"/>
          <a:cs typeface="+mn-cs"/>
        </a:defRPr>
      </a:lvl2pPr>
      <a:lvl3pPr marL="1143000" indent="-228600" algn="l" rtl="0" eaLnBrk="0" fontAlgn="base" hangingPunct="0">
        <a:spcBef>
          <a:spcPct val="20000"/>
        </a:spcBef>
        <a:spcAft>
          <a:spcPct val="0"/>
        </a:spcAft>
        <a:buFont typeface="Arial" charset="0"/>
        <a:buChar char="•"/>
        <a:defRPr sz="1600" b="1" kern="1200">
          <a:solidFill>
            <a:schemeClr val="tx1"/>
          </a:solidFill>
          <a:latin typeface="+mj-lt"/>
          <a:ea typeface="+mn-ea"/>
          <a:cs typeface="+mn-cs"/>
        </a:defRPr>
      </a:lvl3pPr>
      <a:lvl4pPr marL="1600200" indent="-228600" algn="l" rtl="0" eaLnBrk="0" fontAlgn="base" hangingPunct="0">
        <a:spcBef>
          <a:spcPct val="20000"/>
        </a:spcBef>
        <a:spcAft>
          <a:spcPct val="0"/>
        </a:spcAft>
        <a:buFont typeface="Arial" charset="0"/>
        <a:buChar char="–"/>
        <a:defRPr sz="1400" b="1" kern="1200">
          <a:solidFill>
            <a:schemeClr val="tx1"/>
          </a:solidFill>
          <a:latin typeface="+mj-lt"/>
          <a:ea typeface="+mn-ea"/>
          <a:cs typeface="+mn-cs"/>
        </a:defRPr>
      </a:lvl4pPr>
      <a:lvl5pPr marL="2057400" indent="-228600" algn="l" rtl="0" eaLnBrk="0" fontAlgn="base" hangingPunct="0">
        <a:spcBef>
          <a:spcPct val="20000"/>
        </a:spcBef>
        <a:spcAft>
          <a:spcPct val="0"/>
        </a:spcAft>
        <a:buFont typeface="Arial" charset="0"/>
        <a:buChar char="»"/>
        <a:defRPr sz="1400" b="1"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2BC1D-9110-4C9F-AE88-D8062D18D1E2}" type="datetimeFigureOut">
              <a:rPr lang="en-US" smtClean="0"/>
              <a:pPr/>
              <a:t>7/2/2023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23120-1F1D-41F3-A563-B811F1066A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6.e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6.e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6.e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6.emf"/><Relationship Id="rId4"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6.e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wmf"/><Relationship Id="rId5" Type="http://schemas.openxmlformats.org/officeDocument/2006/relationships/oleObject" Target="../embeddings/oleObject18.bin"/><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wmf"/><Relationship Id="rId5" Type="http://schemas.openxmlformats.org/officeDocument/2006/relationships/oleObject" Target="../embeddings/oleObject19.bin"/><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6.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Today Class is about </a:t>
            </a:r>
            <a:endParaRPr lang="en-IN" sz="4800" dirty="0"/>
          </a:p>
        </p:txBody>
      </p:sp>
      <p:pic>
        <p:nvPicPr>
          <p:cNvPr id="104450" name="Picture 2" descr="Samajavaragamana review: This father-son comedy caper makes you laugh your  lungs out - The South Fir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02" y="1272376"/>
            <a:ext cx="3630944" cy="20832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050" y="3841622"/>
            <a:ext cx="3810421" cy="2156842"/>
          </a:xfrm>
          <a:prstGeom prst="rect">
            <a:avLst/>
          </a:prstGeom>
        </p:spPr>
      </p:pic>
    </p:spTree>
    <p:extLst>
      <p:ext uri="{BB962C8B-B14F-4D97-AF65-F5344CB8AC3E}">
        <p14:creationId xmlns:p14="http://schemas.microsoft.com/office/powerpoint/2010/main" val="4230286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CB8AB48E-1730-4C36-997E-97B5B54FE18B}" type="slidenum">
              <a:rPr lang="en-US"/>
              <a:pPr/>
              <a:t>10</a:t>
            </a:fld>
            <a:endParaRPr lang="en-US"/>
          </a:p>
        </p:txBody>
      </p:sp>
      <p:pic>
        <p:nvPicPr>
          <p:cNvPr id="543746" name="Picture 2" descr="5"/>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1998" name="Visio" r:id="rId4" imgW="514807" imgH="407518" progId="">
                  <p:embed/>
                </p:oleObj>
              </mc:Choice>
              <mc:Fallback>
                <p:oleObj name="Visio" r:id="rId4" imgW="514807" imgH="407518"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1489075" y="4976813"/>
          <a:ext cx="814388" cy="1062037"/>
        </p:xfrm>
        <a:graphic>
          <a:graphicData uri="http://schemas.openxmlformats.org/presentationml/2006/ole">
            <mc:AlternateContent xmlns:mc="http://schemas.openxmlformats.org/markup-compatibility/2006">
              <mc:Choice xmlns:v="urn:schemas-microsoft-com:vml" Requires="v">
                <p:oleObj spid="_x0000_s81999" r:id="rId6" imgW="700965" imgH="914400" progId="">
                  <p:embed/>
                </p:oleObj>
              </mc:Choice>
              <mc:Fallback>
                <p:oleObj r:id="rId6" imgW="700965" imgH="91440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976813"/>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1493838" y="5975350"/>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User2</a:t>
            </a:r>
            <a:endParaRPr lang="en-US" sz="1600" b="1" dirty="0">
              <a:solidFill>
                <a:srgbClr val="3333FF"/>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580846C-479A-4162-A675-52D627832B47}" type="slidenum">
              <a:rPr lang="en-US"/>
              <a:pPr/>
              <a:t>12</a:t>
            </a:fld>
            <a:endParaRPr lang="en-US"/>
          </a:p>
        </p:txBody>
      </p:sp>
      <p:pic>
        <p:nvPicPr>
          <p:cNvPr id="540674" name="Picture 2" descr="4"/>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540675" name="Text Box 3"/>
          <p:cNvSpPr txBox="1">
            <a:spLocks noChangeArrowheads="1"/>
          </p:cNvSpPr>
          <p:nvPr/>
        </p:nvSpPr>
        <p:spPr bwMode="auto">
          <a:xfrm>
            <a:off x="3171825" y="2662238"/>
            <a:ext cx="1719263" cy="274637"/>
          </a:xfrm>
          <a:prstGeom prst="rect">
            <a:avLst/>
          </a:prstGeom>
          <a:noFill/>
          <a:ln w="9525">
            <a:noFill/>
            <a:miter lim="800000"/>
            <a:headEnd/>
            <a:tailEnd/>
          </a:ln>
          <a:effectLst/>
        </p:spPr>
        <p:txBody>
          <a:bodyPr>
            <a:spAutoFit/>
          </a:bodyPr>
          <a:lstStyle/>
          <a:p>
            <a:pPr algn="l">
              <a:spcBef>
                <a:spcPct val="50000"/>
              </a:spcBef>
            </a:pPr>
            <a:r>
              <a:rPr lang="en-US" sz="1200" b="1" dirty="0">
                <a:latin typeface="+mj-lt"/>
              </a:rPr>
              <a:t>user2</a:t>
            </a:r>
          </a:p>
        </p:txBody>
      </p:sp>
      <p:sp>
        <p:nvSpPr>
          <p:cNvPr id="540676" name="Text Box 4"/>
          <p:cNvSpPr txBox="1">
            <a:spLocks noChangeArrowheads="1"/>
          </p:cNvSpPr>
          <p:nvPr/>
        </p:nvSpPr>
        <p:spPr bwMode="auto">
          <a:xfrm>
            <a:off x="3171825" y="3013075"/>
            <a:ext cx="1719263" cy="274638"/>
          </a:xfrm>
          <a:prstGeom prst="rect">
            <a:avLst/>
          </a:prstGeom>
          <a:noFill/>
          <a:ln w="9525">
            <a:noFill/>
            <a:miter lim="800000"/>
            <a:headEnd/>
            <a:tailEnd/>
          </a:ln>
          <a:effectLst/>
        </p:spPr>
        <p:txBody>
          <a:bodyPr>
            <a:spAutoFit/>
          </a:bodyPr>
          <a:lstStyle/>
          <a:p>
            <a:pPr algn="l">
              <a:spcBef>
                <a:spcPct val="50000"/>
              </a:spcBef>
            </a:pPr>
            <a:r>
              <a:rPr lang="en-US" sz="1200" b="1">
                <a:latin typeface="+mj-l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wipe(left)">
                                      <p:cBhvr>
                                        <p:cTn id="7" dur="500"/>
                                        <p:tgtEl>
                                          <p:spTgt spid="5406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0676"/>
                                        </p:tgtEl>
                                        <p:attrNameLst>
                                          <p:attrName>style.visibility</p:attrName>
                                        </p:attrNameLst>
                                      </p:cBhvr>
                                      <p:to>
                                        <p:strVal val="visible"/>
                                      </p:to>
                                    </p:set>
                                    <p:animEffect transition="in" filter="wipe(left)">
                                      <p:cBhvr>
                                        <p:cTn id="12" dur="500"/>
                                        <p:tgtEl>
                                          <p:spTgt spid="540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p:bldP spid="5406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3022" name="Visio" r:id="rId4" imgW="514807" imgH="407518" progId="">
                  <p:embed/>
                </p:oleObj>
              </mc:Choice>
              <mc:Fallback>
                <p:oleObj name="Visio" r:id="rId4" imgW="514807" imgH="407518"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1489075" y="4976813"/>
          <a:ext cx="814388" cy="1062037"/>
        </p:xfrm>
        <a:graphic>
          <a:graphicData uri="http://schemas.openxmlformats.org/presentationml/2006/ole">
            <mc:AlternateContent xmlns:mc="http://schemas.openxmlformats.org/markup-compatibility/2006">
              <mc:Choice xmlns:v="urn:schemas-microsoft-com:vml" Requires="v">
                <p:oleObj spid="_x0000_s83023" r:id="rId6" imgW="700965" imgH="914400" progId="">
                  <p:embed/>
                </p:oleObj>
              </mc:Choice>
              <mc:Fallback>
                <p:oleObj r:id="rId6" imgW="700965" imgH="91440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976813"/>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1493838" y="5975350"/>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User2</a:t>
            </a:r>
            <a:endParaRPr lang="en-US" sz="1600" b="1" dirty="0">
              <a:solidFill>
                <a:srgbClr val="3333FF"/>
              </a:solidFill>
              <a:latin typeface="+mj-lt"/>
              <a:cs typeface="Arial" charset="0"/>
            </a:endParaRPr>
          </a:p>
        </p:txBody>
      </p:sp>
      <p:sp>
        <p:nvSpPr>
          <p:cNvPr id="28" name="AutoShape 18"/>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r>
              <a:rPr lang="en-US" sz="1600" b="1" dirty="0">
                <a:solidFill>
                  <a:srgbClr val="FF0000"/>
                </a:solidFill>
                <a:latin typeface="+mj-lt"/>
              </a:rPr>
              <a:t>Windows XP</a:t>
            </a:r>
          </a:p>
        </p:txBody>
      </p:sp>
      <p:graphicFrame>
        <p:nvGraphicFramePr>
          <p:cNvPr id="29" name="Group 26"/>
          <p:cNvGraphicFramePr>
            <a:graphicFrameLocks noGrp="1"/>
          </p:cNvGraphicFramePr>
          <p:nvPr/>
        </p:nvGraphicFramePr>
        <p:xfrm>
          <a:off x="1287463" y="4564063"/>
          <a:ext cx="2249487" cy="6524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032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0000"/>
                          </a:solidFill>
                          <a:effectLst/>
                          <a:latin typeface="Arial Narrow" pitchFamily="34" charset="0"/>
                        </a:rPr>
                        <a:t>LOCAL USER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smtClean="0">
                          <a:ln>
                            <a:noFill/>
                          </a:ln>
                          <a:solidFill>
                            <a:schemeClr val="tx1"/>
                          </a:solidFill>
                          <a:effectLst/>
                          <a:latin typeface="Arial Narrow" pitchFamily="34" charset="0"/>
                        </a:rPr>
                        <a:t>user1</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31" name="AutoShape 45"/>
          <p:cNvSpPr>
            <a:spLocks noChangeArrowheads="1"/>
          </p:cNvSpPr>
          <p:nvPr/>
        </p:nvSpPr>
        <p:spPr bwMode="auto">
          <a:xfrm>
            <a:off x="1284288" y="3236913"/>
            <a:ext cx="2171700" cy="1143000"/>
          </a:xfrm>
          <a:prstGeom prst="roundRect">
            <a:avLst>
              <a:gd name="adj" fmla="val 16667"/>
            </a:avLst>
          </a:prstGeom>
          <a:solidFill>
            <a:srgbClr val="FF0000"/>
          </a:solidFill>
          <a:ln w="28575">
            <a:solidFill>
              <a:schemeClr val="tx1"/>
            </a:solidFill>
            <a:round/>
            <a:headEnd/>
            <a:tailEnd/>
          </a:ln>
          <a:effectLst>
            <a:outerShdw dist="107763" dir="2700000" algn="ctr" rotWithShape="0">
              <a:schemeClr val="bg2">
                <a:alpha val="50000"/>
              </a:schemeClr>
            </a:outerShdw>
          </a:effectLst>
        </p:spPr>
        <p:txBody>
          <a:bodyPr wrap="none" anchor="ctr"/>
          <a:lstStyle/>
          <a:p>
            <a:endParaRPr lang="en-US" sz="1600" b="1" dirty="0" smtClean="0">
              <a:solidFill>
                <a:schemeClr val="bg1"/>
              </a:solidFill>
              <a:latin typeface="+mj-lt"/>
            </a:endParaRPr>
          </a:p>
          <a:p>
            <a:r>
              <a:rPr lang="en-US" sz="1600" b="1" dirty="0" smtClean="0">
                <a:solidFill>
                  <a:schemeClr val="bg1"/>
                </a:solidFill>
                <a:latin typeface="+mj-lt"/>
              </a:rPr>
              <a:t>user2 not found</a:t>
            </a:r>
          </a:p>
          <a:p>
            <a:r>
              <a:rPr lang="en-US" sz="1600" b="1" dirty="0" smtClean="0">
                <a:solidFill>
                  <a:schemeClr val="bg1"/>
                </a:solidFill>
                <a:latin typeface="+mj-lt"/>
              </a:rPr>
              <a:t>Authentication</a:t>
            </a:r>
          </a:p>
          <a:p>
            <a:r>
              <a:rPr lang="en-US" sz="1600" b="1" dirty="0" smtClean="0">
                <a:solidFill>
                  <a:schemeClr val="bg1"/>
                </a:solidFill>
                <a:latin typeface="+mj-lt"/>
              </a:rPr>
              <a:t>Fail</a:t>
            </a:r>
          </a:p>
          <a:p>
            <a:r>
              <a:rPr lang="en-US" sz="1600" b="1" dirty="0" smtClean="0">
                <a:solidFill>
                  <a:schemeClr val="bg1"/>
                </a:solidFill>
                <a:latin typeface="+mj-lt"/>
              </a:rPr>
              <a:t>Access - Denied </a:t>
            </a:r>
          </a:p>
          <a:p>
            <a:endParaRPr lang="en-US" sz="1600" b="1"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p:cTn id="12" dur="500"/>
                                        <p:tgtEl>
                                          <p:spTgt spid="29"/>
                                        </p:tgtEl>
                                        <p:attrNameLst>
                                          <p:attrName>ppt_w</p:attrName>
                                        </p:attrNameLst>
                                      </p:cBhvr>
                                      <p:tavLst>
                                        <p:tav tm="0">
                                          <p:val>
                                            <p:strVal val="ppt_w"/>
                                          </p:val>
                                        </p:tav>
                                        <p:tav tm="100000">
                                          <p:val>
                                            <p:fltVal val="0"/>
                                          </p:val>
                                        </p:tav>
                                      </p:tavLst>
                                    </p:anim>
                                    <p:anim calcmode="lin" valueType="num">
                                      <p:cBhvr>
                                        <p:cTn id="13" dur="500"/>
                                        <p:tgtEl>
                                          <p:spTgt spid="29"/>
                                        </p:tgtEl>
                                        <p:attrNameLst>
                                          <p:attrName>ppt_h</p:attrName>
                                        </p:attrNameLst>
                                      </p:cBhvr>
                                      <p:tavLst>
                                        <p:tav tm="0">
                                          <p:val>
                                            <p:strVal val="ppt_h"/>
                                          </p:val>
                                        </p:tav>
                                        <p:tav tm="100000">
                                          <p:val>
                                            <p:fltVal val="0"/>
                                          </p:val>
                                        </p:tav>
                                      </p:tavLst>
                                    </p:anim>
                                    <p:set>
                                      <p:cBhvr>
                                        <p:cTn id="14" dur="1" fill="hold">
                                          <p:stCondLst>
                                            <p:cond delay="499"/>
                                          </p:stCondLst>
                                        </p:cTn>
                                        <p:tgtEl>
                                          <p:spTgt spid="29"/>
                                        </p:tgtEl>
                                        <p:attrNameLst>
                                          <p:attrName>style.visibility</p:attrName>
                                        </p:attrNameLst>
                                      </p:cBhvr>
                                      <p:to>
                                        <p:strVal val="hidden"/>
                                      </p:to>
                                    </p:set>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2A4570F0-707E-4368-99CC-6F703DE2B658}" type="slidenum">
              <a:rPr lang="en-US"/>
              <a:pPr/>
              <a:t>14</a:t>
            </a:fld>
            <a:endParaRPr lang="en-US"/>
          </a:p>
        </p:txBody>
      </p:sp>
      <p:pic>
        <p:nvPicPr>
          <p:cNvPr id="545794" name="Picture 2" descr="4"/>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4046" name="Visio" r:id="rId4" imgW="514807" imgH="407518" progId="">
                  <p:embed/>
                </p:oleObj>
              </mc:Choice>
              <mc:Fallback>
                <p:oleObj name="Visio" r:id="rId4" imgW="514807" imgH="407518"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5112809" y="4892145"/>
          <a:ext cx="814388" cy="1062037"/>
        </p:xfrm>
        <a:graphic>
          <a:graphicData uri="http://schemas.openxmlformats.org/presentationml/2006/ole">
            <mc:AlternateContent xmlns:mc="http://schemas.openxmlformats.org/markup-compatibility/2006">
              <mc:Choice xmlns:v="urn:schemas-microsoft-com:vml" Requires="v">
                <p:oleObj spid="_x0000_s84047" r:id="rId6" imgW="700965" imgH="914400" progId="">
                  <p:embed/>
                </p:oleObj>
              </mc:Choice>
              <mc:Fallback>
                <p:oleObj r:id="rId6" imgW="700965" imgH="91440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809" y="4892145"/>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5117572" y="5890682"/>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User2</a:t>
            </a:r>
            <a:endParaRPr lang="en-US" sz="1600" b="1" dirty="0">
              <a:solidFill>
                <a:srgbClr val="3333FF"/>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D094973-FD20-40B5-BD69-93A694EE7DD6}" type="slidenum">
              <a:rPr lang="en-US"/>
              <a:pPr/>
              <a:t>16</a:t>
            </a:fld>
            <a:endParaRPr lang="en-US"/>
          </a:p>
        </p:txBody>
      </p:sp>
      <p:pic>
        <p:nvPicPr>
          <p:cNvPr id="548870" name="Picture 6"/>
          <p:cNvPicPr>
            <a:picLocks noChangeAspect="1" noChangeArrowheads="1"/>
          </p:cNvPicPr>
          <p:nvPr/>
        </p:nvPicPr>
        <p:blipFill>
          <a:blip r:embed="rId3"/>
          <a:srcRect/>
          <a:stretch>
            <a:fillRect/>
          </a:stretch>
        </p:blipFill>
        <p:spPr bwMode="auto">
          <a:xfrm>
            <a:off x="0" y="0"/>
            <a:ext cx="9144000" cy="6858000"/>
          </a:xfrm>
          <a:prstGeom prst="rect">
            <a:avLst/>
          </a:prstGeom>
          <a:noFill/>
          <a:ln w="28575">
            <a:noFill/>
            <a:miter lim="800000"/>
            <a:headEnd/>
            <a:tailEnd/>
          </a:ln>
          <a:effectLst/>
        </p:spPr>
      </p:pic>
      <p:sp>
        <p:nvSpPr>
          <p:cNvPr id="548867" name="Text Box 3"/>
          <p:cNvSpPr txBox="1">
            <a:spLocks noChangeArrowheads="1"/>
          </p:cNvSpPr>
          <p:nvPr/>
        </p:nvSpPr>
        <p:spPr bwMode="auto">
          <a:xfrm>
            <a:off x="3159125" y="2979738"/>
            <a:ext cx="1719263" cy="274637"/>
          </a:xfrm>
          <a:prstGeom prst="rect">
            <a:avLst/>
          </a:prstGeom>
          <a:noFill/>
          <a:ln w="9525">
            <a:noFill/>
            <a:miter lim="800000"/>
            <a:headEnd/>
            <a:tailEnd/>
          </a:ln>
          <a:effectLst/>
        </p:spPr>
        <p:txBody>
          <a:bodyPr>
            <a:spAutoFit/>
          </a:bodyPr>
          <a:lstStyle/>
          <a:p>
            <a:pPr algn="l">
              <a:spcBef>
                <a:spcPct val="50000"/>
              </a:spcBef>
            </a:pPr>
            <a:r>
              <a:rPr lang="en-US" sz="1200" b="1">
                <a:latin typeface="+mj-lt"/>
              </a:rPr>
              <a:t>user2</a:t>
            </a:r>
          </a:p>
        </p:txBody>
      </p:sp>
      <p:sp>
        <p:nvSpPr>
          <p:cNvPr id="548868" name="Text Box 4"/>
          <p:cNvSpPr txBox="1">
            <a:spLocks noChangeArrowheads="1"/>
          </p:cNvSpPr>
          <p:nvPr/>
        </p:nvSpPr>
        <p:spPr bwMode="auto">
          <a:xfrm>
            <a:off x="3159125" y="3330575"/>
            <a:ext cx="1719263" cy="274638"/>
          </a:xfrm>
          <a:prstGeom prst="rect">
            <a:avLst/>
          </a:prstGeom>
          <a:noFill/>
          <a:ln w="9525">
            <a:noFill/>
            <a:miter lim="800000"/>
            <a:headEnd/>
            <a:tailEnd/>
          </a:ln>
          <a:effectLst/>
        </p:spPr>
        <p:txBody>
          <a:bodyPr>
            <a:spAutoFit/>
          </a:bodyPr>
          <a:lstStyle/>
          <a:p>
            <a:pPr algn="l">
              <a:spcBef>
                <a:spcPct val="50000"/>
              </a:spcBef>
            </a:pPr>
            <a:r>
              <a:rPr lang="en-US" sz="1200" b="1">
                <a:latin typeface="+mj-l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8867"/>
                                        </p:tgtEl>
                                        <p:attrNameLst>
                                          <p:attrName>style.visibility</p:attrName>
                                        </p:attrNameLst>
                                      </p:cBhvr>
                                      <p:to>
                                        <p:strVal val="visible"/>
                                      </p:to>
                                    </p:set>
                                    <p:animEffect transition="in" filter="wipe(left)">
                                      <p:cBhvr>
                                        <p:cTn id="7" dur="500"/>
                                        <p:tgtEl>
                                          <p:spTgt spid="548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8868"/>
                                        </p:tgtEl>
                                        <p:attrNameLst>
                                          <p:attrName>style.visibility</p:attrName>
                                        </p:attrNameLst>
                                      </p:cBhvr>
                                      <p:to>
                                        <p:strVal val="visible"/>
                                      </p:to>
                                    </p:set>
                                    <p:animEffect transition="in" filter="wipe(left)">
                                      <p:cBhvr>
                                        <p:cTn id="12" dur="500"/>
                                        <p:tgtEl>
                                          <p:spTgt spid="548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p:bldP spid="5488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5072" name="Visio" r:id="rId4" imgW="514807" imgH="407518" progId="">
                  <p:embed/>
                </p:oleObj>
              </mc:Choice>
              <mc:Fallback>
                <p:oleObj name="Visio" r:id="rId4" imgW="514807" imgH="407518"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5112809" y="4892145"/>
          <a:ext cx="814388" cy="1062037"/>
        </p:xfrm>
        <a:graphic>
          <a:graphicData uri="http://schemas.openxmlformats.org/presentationml/2006/ole">
            <mc:AlternateContent xmlns:mc="http://schemas.openxmlformats.org/markup-compatibility/2006">
              <mc:Choice xmlns:v="urn:schemas-microsoft-com:vml" Requires="v">
                <p:oleObj spid="_x0000_s85073" r:id="rId6" imgW="700965" imgH="914400" progId="">
                  <p:embed/>
                </p:oleObj>
              </mc:Choice>
              <mc:Fallback>
                <p:oleObj r:id="rId6" imgW="700965" imgH="914400" progId="">
                  <p:embed/>
                  <p:pic>
                    <p:nvPicPr>
                      <p:cNvPr id="0" name="Picture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809" y="4892145"/>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5117572" y="5890682"/>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User2</a:t>
            </a:r>
            <a:endParaRPr lang="en-US" sz="1600" b="1" dirty="0">
              <a:solidFill>
                <a:srgbClr val="3333FF"/>
              </a:solidFill>
              <a:latin typeface="+mj-lt"/>
              <a:cs typeface="Arial" charset="0"/>
            </a:endParaRPr>
          </a:p>
        </p:txBody>
      </p:sp>
      <p:graphicFrame>
        <p:nvGraphicFramePr>
          <p:cNvPr id="27" name="Group 26"/>
          <p:cNvGraphicFramePr>
            <a:graphicFrameLocks noGrp="1"/>
          </p:cNvGraphicFramePr>
          <p:nvPr/>
        </p:nvGraphicFramePr>
        <p:xfrm>
          <a:off x="4852988" y="4564063"/>
          <a:ext cx="2249487" cy="6524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032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0000"/>
                          </a:solidFill>
                          <a:effectLst/>
                          <a:latin typeface="Arial Narrow" pitchFamily="34" charset="0"/>
                        </a:rPr>
                        <a:t>LOCAL USER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smtClean="0">
                          <a:ln>
                            <a:noFill/>
                          </a:ln>
                          <a:solidFill>
                            <a:schemeClr val="tx1"/>
                          </a:solidFill>
                          <a:effectLst/>
                          <a:latin typeface="Arial Narrow" pitchFamily="34" charset="0"/>
                        </a:rPr>
                        <a:t>user2</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graphicFrame>
        <p:nvGraphicFramePr>
          <p:cNvPr id="28" name="Group 36"/>
          <p:cNvGraphicFramePr>
            <a:graphicFrameLocks noGrp="1"/>
          </p:cNvGraphicFramePr>
          <p:nvPr/>
        </p:nvGraphicFramePr>
        <p:xfrm>
          <a:off x="4852988" y="4870450"/>
          <a:ext cx="2249487" cy="3476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rgbClr val="3333FF"/>
                          </a:solidFill>
                          <a:effectLst/>
                          <a:latin typeface="Arial Narrow" pitchFamily="34" charset="0"/>
                        </a:rPr>
                        <a:t>user2</a:t>
                      </a:r>
                    </a:p>
                  </a:txBody>
                  <a:tcPr anchor="ctr" horzOverflow="overflow">
                    <a:lnL cap="flat">
                      <a:noFill/>
                    </a:lnL>
                    <a:lnR>
                      <a:noFill/>
                    </a:lnR>
                    <a:lnT cap="flat">
                      <a:noFill/>
                    </a:lnT>
                    <a:lnB cap="flat">
                      <a:noFill/>
                    </a:lnB>
                    <a:lnTlToBr>
                      <a:noFill/>
                    </a:lnTlToBr>
                    <a:lnBlToTr>
                      <a:noFill/>
                    </a:lnBlToTr>
                    <a:no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3333FF"/>
                          </a:solidFill>
                          <a:effectLst/>
                          <a:latin typeface="Arial Narrow" pitchFamily="34" charset="0"/>
                        </a:rPr>
                        <a:t>****</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AutoShape 45"/>
          <p:cNvSpPr>
            <a:spLocks noChangeArrowheads="1"/>
          </p:cNvSpPr>
          <p:nvPr/>
        </p:nvSpPr>
        <p:spPr bwMode="auto">
          <a:xfrm>
            <a:off x="4849813" y="3236913"/>
            <a:ext cx="2171700" cy="1143000"/>
          </a:xfrm>
          <a:prstGeom prst="roundRect">
            <a:avLst>
              <a:gd name="adj" fmla="val 16667"/>
            </a:avLst>
          </a:prstGeom>
          <a:solidFill>
            <a:srgbClr val="FF0000"/>
          </a:solidFill>
          <a:ln w="28575">
            <a:solidFill>
              <a:schemeClr val="tx1"/>
            </a:solidFill>
            <a:round/>
            <a:headEnd/>
            <a:tailEnd/>
          </a:ln>
          <a:effectLst>
            <a:outerShdw dist="107763" dir="2700000" algn="ctr" rotWithShape="0">
              <a:schemeClr val="bg2">
                <a:alpha val="50000"/>
              </a:schemeClr>
            </a:outerShdw>
          </a:effectLst>
        </p:spPr>
        <p:txBody>
          <a:bodyPr wrap="none" anchor="ctr"/>
          <a:lstStyle/>
          <a:p>
            <a:pPr eaLnBrk="1" hangingPunct="1"/>
            <a:r>
              <a:rPr lang="en-US" sz="1600" b="1">
                <a:solidFill>
                  <a:schemeClr val="bg1"/>
                </a:solidFill>
                <a:latin typeface="+mj-lt"/>
              </a:rPr>
              <a:t>user2 found</a:t>
            </a:r>
          </a:p>
          <a:p>
            <a:pPr eaLnBrk="1" hangingPunct="1"/>
            <a:r>
              <a:rPr lang="en-US" sz="1600" b="1">
                <a:solidFill>
                  <a:schemeClr val="bg1"/>
                </a:solidFill>
                <a:latin typeface="+mj-lt"/>
              </a:rPr>
              <a:t>Authentication</a:t>
            </a:r>
          </a:p>
          <a:p>
            <a:pPr eaLnBrk="1" hangingPunct="1"/>
            <a:r>
              <a:rPr lang="en-US" sz="1600" b="1">
                <a:solidFill>
                  <a:schemeClr val="bg1"/>
                </a:solidFill>
                <a:latin typeface="+mj-lt"/>
              </a:rPr>
              <a:t>Successful</a:t>
            </a:r>
          </a:p>
          <a:p>
            <a:pPr eaLnBrk="1" hangingPunct="1"/>
            <a:r>
              <a:rPr lang="en-US" sz="1600" b="1">
                <a:solidFill>
                  <a:schemeClr val="bg1"/>
                </a:solidFill>
                <a:latin typeface="+mj-lt"/>
              </a:rPr>
              <a:t>Access - Granted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nodeType="clickEffect">
                                  <p:stCondLst>
                                    <p:cond delay="0"/>
                                  </p:stCondLst>
                                  <p:childTnLst>
                                    <p:anim calcmode="lin" valueType="num">
                                      <p:cBhvr>
                                        <p:cTn id="16" dur="500"/>
                                        <p:tgtEl>
                                          <p:spTgt spid="27"/>
                                        </p:tgtEl>
                                        <p:attrNameLst>
                                          <p:attrName>ppt_w</p:attrName>
                                        </p:attrNameLst>
                                      </p:cBhvr>
                                      <p:tavLst>
                                        <p:tav tm="0">
                                          <p:val>
                                            <p:strVal val="ppt_w"/>
                                          </p:val>
                                        </p:tav>
                                        <p:tav tm="100000">
                                          <p:val>
                                            <p:fltVal val="0"/>
                                          </p:val>
                                        </p:tav>
                                      </p:tavLst>
                                    </p:anim>
                                    <p:anim calcmode="lin" valueType="num">
                                      <p:cBhvr>
                                        <p:cTn id="17" dur="500"/>
                                        <p:tgtEl>
                                          <p:spTgt spid="27"/>
                                        </p:tgtEl>
                                        <p:attrNameLst>
                                          <p:attrName>ppt_h</p:attrName>
                                        </p:attrNameLst>
                                      </p:cBhvr>
                                      <p:tavLst>
                                        <p:tav tm="0">
                                          <p:val>
                                            <p:strVal val="ppt_h"/>
                                          </p:val>
                                        </p:tav>
                                        <p:tav tm="100000">
                                          <p:val>
                                            <p:fltVal val="0"/>
                                          </p:val>
                                        </p:tav>
                                      </p:tavLst>
                                    </p:anim>
                                    <p:set>
                                      <p:cBhvr>
                                        <p:cTn id="18" dur="1" fill="hold">
                                          <p:stCondLst>
                                            <p:cond delay="499"/>
                                          </p:stCondLst>
                                        </p:cTn>
                                        <p:tgtEl>
                                          <p:spTgt spid="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E939C94E-D4D8-42AE-86D4-4B0CF619DFCB}" type="slidenum">
              <a:rPr lang="en-US"/>
              <a:pPr/>
              <a:t>18</a:t>
            </a:fld>
            <a:endParaRPr lang="en-US"/>
          </a:p>
        </p:txBody>
      </p:sp>
      <p:pic>
        <p:nvPicPr>
          <p:cNvPr id="552963" name="Picture 3"/>
          <p:cNvPicPr>
            <a:picLocks noChangeAspect="1" noChangeArrowheads="1"/>
          </p:cNvPicPr>
          <p:nvPr/>
        </p:nvPicPr>
        <p:blipFill>
          <a:blip r:embed="rId3"/>
          <a:srcRect/>
          <a:stretch>
            <a:fillRect/>
          </a:stretch>
        </p:blipFill>
        <p:spPr bwMode="auto">
          <a:xfrm>
            <a:off x="0" y="0"/>
            <a:ext cx="9144000" cy="6858000"/>
          </a:xfrm>
          <a:prstGeom prst="rect">
            <a:avLst/>
          </a:prstGeom>
          <a:noFill/>
          <a:ln w="28575">
            <a:noFill/>
            <a:miter lim="800000"/>
            <a:headEnd/>
            <a:tailEnd/>
          </a:ln>
          <a:effec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6094" name="Visio" r:id="rId4" imgW="514807" imgH="407518" progId="">
                  <p:embed/>
                </p:oleObj>
              </mc:Choice>
              <mc:Fallback>
                <p:oleObj name="Visio" r:id="rId4" imgW="514807" imgH="407518"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5112809" y="4892145"/>
          <a:ext cx="814388" cy="1062037"/>
        </p:xfrm>
        <a:graphic>
          <a:graphicData uri="http://schemas.openxmlformats.org/presentationml/2006/ole">
            <mc:AlternateContent xmlns:mc="http://schemas.openxmlformats.org/markup-compatibility/2006">
              <mc:Choice xmlns:v="urn:schemas-microsoft-com:vml" Requires="v">
                <p:oleObj spid="_x0000_s86095" r:id="rId6" imgW="700965" imgH="914400" progId="">
                  <p:embed/>
                </p:oleObj>
              </mc:Choice>
              <mc:Fallback>
                <p:oleObj r:id="rId6" imgW="700965" imgH="91440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809" y="4892145"/>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5117572" y="5890682"/>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User1</a:t>
            </a:r>
            <a:endParaRPr lang="en-US" sz="1600" b="1" dirty="0">
              <a:solidFill>
                <a:srgbClr val="3333FF"/>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2" name="WordArt 4"/>
          <p:cNvSpPr>
            <a:spLocks noChangeArrowheads="1" noChangeShapeType="1" noTextEdit="1"/>
          </p:cNvSpPr>
          <p:nvPr/>
        </p:nvSpPr>
        <p:spPr bwMode="auto">
          <a:xfrm>
            <a:off x="739637" y="1283676"/>
            <a:ext cx="7524750" cy="1014048"/>
          </a:xfrm>
          <a:prstGeom prst="rect">
            <a:avLst/>
          </a:prstGeom>
        </p:spPr>
        <p:txBody>
          <a:bodyPr wrap="none" fromWordArt="1">
            <a:prstTxWarp prst="textPlain">
              <a:avLst>
                <a:gd name="adj" fmla="val 50000"/>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3600" b="1" kern="10" spc="50" dirty="0" smtClean="0">
                <a:ln w="11430"/>
                <a:solidFill>
                  <a:schemeClr val="accent2">
                    <a:satMod val="155000"/>
                  </a:schemeClr>
                </a:solidFill>
                <a:effectLst>
                  <a:outerShdw blurRad="76200" dist="50800" dir="5400000" algn="tl" rotWithShape="0">
                    <a:srgbClr val="000000">
                      <a:alpha val="65000"/>
                    </a:srgbClr>
                  </a:outerShdw>
                </a:effectLst>
                <a:latin typeface="Arial Black"/>
              </a:rPr>
              <a:t>AD</a:t>
            </a:r>
            <a:endParaRPr lang="en-US" sz="3600" b="1" kern="10" spc="50" dirty="0" smtClean="0">
              <a:ln w="11430"/>
              <a:solidFill>
                <a:schemeClr val="accent2">
                  <a:satMod val="155000"/>
                </a:schemeClr>
              </a:solidFill>
              <a:effectLst>
                <a:outerShdw blurRad="76200" dist="50800" dir="5400000" algn="tl" rotWithShape="0">
                  <a:srgbClr val="000000">
                    <a:alpha val="65000"/>
                  </a:srgbClr>
                </a:outerShdw>
              </a:effectLst>
              <a:latin typeface="Arial Black"/>
            </a:endParaRPr>
          </a:p>
        </p:txBody>
      </p:sp>
      <p:pic>
        <p:nvPicPr>
          <p:cNvPr id="3" name="Picture 2" descr="giphy.gif"/>
          <p:cNvPicPr>
            <a:picLocks noChangeAspect="1"/>
          </p:cNvPicPr>
          <p:nvPr/>
        </p:nvPicPr>
        <p:blipFill>
          <a:blip r:embed="rId2"/>
          <a:stretch>
            <a:fillRect/>
          </a:stretch>
        </p:blipFill>
        <p:spPr>
          <a:xfrm>
            <a:off x="2239617" y="2679424"/>
            <a:ext cx="4101548" cy="352476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55332"/>
                                        </p:tgtEl>
                                        <p:attrNameLst>
                                          <p:attrName>style.visibility</p:attrName>
                                        </p:attrNameLst>
                                      </p:cBhvr>
                                      <p:to>
                                        <p:strVal val="visible"/>
                                      </p:to>
                                    </p:set>
                                    <p:anim calcmode="lin" valueType="num">
                                      <p:cBhvr>
                                        <p:cTn id="7" dur="500" fill="hold"/>
                                        <p:tgtEl>
                                          <p:spTgt spid="355332"/>
                                        </p:tgtEl>
                                        <p:attrNameLst>
                                          <p:attrName>ppt_w</p:attrName>
                                        </p:attrNameLst>
                                      </p:cBhvr>
                                      <p:tavLst>
                                        <p:tav tm="0">
                                          <p:val>
                                            <p:fltVal val="0"/>
                                          </p:val>
                                        </p:tav>
                                        <p:tav tm="100000">
                                          <p:val>
                                            <p:strVal val="#ppt_w"/>
                                          </p:val>
                                        </p:tav>
                                      </p:tavLst>
                                    </p:anim>
                                    <p:anim calcmode="lin" valueType="num">
                                      <p:cBhvr>
                                        <p:cTn id="8" dur="500" fill="hold"/>
                                        <p:tgtEl>
                                          <p:spTgt spid="3553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277C65F-0CA9-4CB6-A336-670664C85ADC}" type="slidenum">
              <a:rPr lang="en-US"/>
              <a:pPr/>
              <a:t>20</a:t>
            </a:fld>
            <a:endParaRPr lang="en-US"/>
          </a:p>
        </p:txBody>
      </p:sp>
      <p:pic>
        <p:nvPicPr>
          <p:cNvPr id="555013" name="Picture 5"/>
          <p:cNvPicPr>
            <a:picLocks noChangeAspect="1" noChangeArrowheads="1"/>
          </p:cNvPicPr>
          <p:nvPr/>
        </p:nvPicPr>
        <p:blipFill>
          <a:blip r:embed="rId3"/>
          <a:srcRect/>
          <a:stretch>
            <a:fillRect/>
          </a:stretch>
        </p:blipFill>
        <p:spPr bwMode="auto">
          <a:xfrm>
            <a:off x="0" y="0"/>
            <a:ext cx="9144000" cy="6858000"/>
          </a:xfrm>
          <a:prstGeom prst="rect">
            <a:avLst/>
          </a:prstGeom>
          <a:noFill/>
          <a:ln w="28575">
            <a:noFill/>
            <a:miter lim="800000"/>
            <a:headEnd/>
            <a:tailEnd/>
          </a:ln>
          <a:effectLst/>
        </p:spPr>
      </p:pic>
      <p:sp>
        <p:nvSpPr>
          <p:cNvPr id="555011" name="Text Box 3"/>
          <p:cNvSpPr txBox="1">
            <a:spLocks noChangeArrowheads="1"/>
          </p:cNvSpPr>
          <p:nvPr/>
        </p:nvSpPr>
        <p:spPr bwMode="auto">
          <a:xfrm>
            <a:off x="3159125" y="2979738"/>
            <a:ext cx="1719263" cy="274637"/>
          </a:xfrm>
          <a:prstGeom prst="rect">
            <a:avLst/>
          </a:prstGeom>
          <a:noFill/>
          <a:ln w="9525">
            <a:noFill/>
            <a:miter lim="800000"/>
            <a:headEnd/>
            <a:tailEnd/>
          </a:ln>
          <a:effectLst/>
        </p:spPr>
        <p:txBody>
          <a:bodyPr>
            <a:spAutoFit/>
          </a:bodyPr>
          <a:lstStyle/>
          <a:p>
            <a:pPr algn="l">
              <a:spcBef>
                <a:spcPct val="50000"/>
              </a:spcBef>
            </a:pPr>
            <a:r>
              <a:rPr lang="en-US" sz="1200" b="1">
                <a:latin typeface="+mj-lt"/>
              </a:rPr>
              <a:t>user1</a:t>
            </a:r>
          </a:p>
        </p:txBody>
      </p:sp>
      <p:sp>
        <p:nvSpPr>
          <p:cNvPr id="555012" name="Text Box 4"/>
          <p:cNvSpPr txBox="1">
            <a:spLocks noChangeArrowheads="1"/>
          </p:cNvSpPr>
          <p:nvPr/>
        </p:nvSpPr>
        <p:spPr bwMode="auto">
          <a:xfrm>
            <a:off x="3159125" y="3330575"/>
            <a:ext cx="1719263" cy="274638"/>
          </a:xfrm>
          <a:prstGeom prst="rect">
            <a:avLst/>
          </a:prstGeom>
          <a:noFill/>
          <a:ln w="9525">
            <a:noFill/>
            <a:miter lim="800000"/>
            <a:headEnd/>
            <a:tailEnd/>
          </a:ln>
          <a:effectLst/>
        </p:spPr>
        <p:txBody>
          <a:bodyPr>
            <a:spAutoFit/>
          </a:bodyPr>
          <a:lstStyle/>
          <a:p>
            <a:pPr algn="l">
              <a:spcBef>
                <a:spcPct val="50000"/>
              </a:spcBef>
            </a:pPr>
            <a:r>
              <a:rPr lang="en-US" sz="1200" b="1">
                <a:latin typeface="+mj-l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Effect transition="in" filter="wipe(left)">
                                      <p:cBhvr>
                                        <p:cTn id="7" dur="500"/>
                                        <p:tgtEl>
                                          <p:spTgt spid="5550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5012"/>
                                        </p:tgtEl>
                                        <p:attrNameLst>
                                          <p:attrName>style.visibility</p:attrName>
                                        </p:attrNameLst>
                                      </p:cBhvr>
                                      <p:to>
                                        <p:strVal val="visible"/>
                                      </p:to>
                                    </p:set>
                                    <p:animEffect transition="in" filter="wipe(left)">
                                      <p:cBhvr>
                                        <p:cTn id="12" dur="500"/>
                                        <p:tgtEl>
                                          <p:spTgt spid="555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p:bldP spid="5550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7118" name="Visio" r:id="rId4" imgW="514807" imgH="407518" progId="">
                  <p:embed/>
                </p:oleObj>
              </mc:Choice>
              <mc:Fallback>
                <p:oleObj name="Visio" r:id="rId4" imgW="514807" imgH="407518"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5112809" y="4892145"/>
          <a:ext cx="814388" cy="1062037"/>
        </p:xfrm>
        <a:graphic>
          <a:graphicData uri="http://schemas.openxmlformats.org/presentationml/2006/ole">
            <mc:AlternateContent xmlns:mc="http://schemas.openxmlformats.org/markup-compatibility/2006">
              <mc:Choice xmlns:v="urn:schemas-microsoft-com:vml" Requires="v">
                <p:oleObj spid="_x0000_s87119" r:id="rId6" imgW="700965" imgH="914400" progId="">
                  <p:embed/>
                </p:oleObj>
              </mc:Choice>
              <mc:Fallback>
                <p:oleObj r:id="rId6" imgW="700965" imgH="91440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809" y="4892145"/>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5117572" y="5890682"/>
            <a:ext cx="681597" cy="338554"/>
          </a:xfrm>
          <a:prstGeom prst="rect">
            <a:avLst/>
          </a:prstGeom>
          <a:noFill/>
          <a:ln w="9525">
            <a:noFill/>
            <a:miter lim="800000"/>
            <a:headEnd/>
            <a:tailEnd/>
          </a:ln>
          <a:effectLst/>
        </p:spPr>
        <p:txBody>
          <a:bodyPr wrap="none">
            <a:spAutoFit/>
          </a:bodyPr>
          <a:lstStyle/>
          <a:p>
            <a:pPr eaLnBrk="1" hangingPunct="1"/>
            <a:r>
              <a:rPr lang="en-US" sz="1600" b="1" dirty="0" smtClean="0">
                <a:solidFill>
                  <a:srgbClr val="3333FF"/>
                </a:solidFill>
                <a:latin typeface="+mj-lt"/>
                <a:cs typeface="Arial" charset="0"/>
              </a:rPr>
              <a:t>User2</a:t>
            </a:r>
            <a:endParaRPr lang="en-US" sz="1600" b="1" dirty="0">
              <a:solidFill>
                <a:srgbClr val="3333FF"/>
              </a:solidFill>
              <a:latin typeface="+mj-lt"/>
              <a:cs typeface="Arial" charset="0"/>
            </a:endParaRPr>
          </a:p>
        </p:txBody>
      </p:sp>
      <p:graphicFrame>
        <p:nvGraphicFramePr>
          <p:cNvPr id="27" name="Group 26"/>
          <p:cNvGraphicFramePr>
            <a:graphicFrameLocks noGrp="1"/>
          </p:cNvGraphicFramePr>
          <p:nvPr/>
        </p:nvGraphicFramePr>
        <p:xfrm>
          <a:off x="4852988" y="4564063"/>
          <a:ext cx="2249487" cy="6524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032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0000"/>
                          </a:solidFill>
                          <a:effectLst/>
                          <a:latin typeface="Arial Narrow" pitchFamily="34" charset="0"/>
                        </a:rPr>
                        <a:t>LOCAL USER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smtClean="0">
                          <a:ln>
                            <a:noFill/>
                          </a:ln>
                          <a:solidFill>
                            <a:schemeClr val="tx1"/>
                          </a:solidFill>
                          <a:effectLst/>
                          <a:latin typeface="Arial Narrow" pitchFamily="34" charset="0"/>
                        </a:rPr>
                        <a:t>user2</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29" name="AutoShape 45"/>
          <p:cNvSpPr>
            <a:spLocks noChangeArrowheads="1"/>
          </p:cNvSpPr>
          <p:nvPr/>
        </p:nvSpPr>
        <p:spPr bwMode="auto">
          <a:xfrm>
            <a:off x="4849813" y="3236913"/>
            <a:ext cx="2171700" cy="1143000"/>
          </a:xfrm>
          <a:prstGeom prst="roundRect">
            <a:avLst>
              <a:gd name="adj" fmla="val 16667"/>
            </a:avLst>
          </a:prstGeom>
          <a:solidFill>
            <a:srgbClr val="FF0000"/>
          </a:solidFill>
          <a:ln w="28575">
            <a:solidFill>
              <a:schemeClr val="tx1"/>
            </a:solidFill>
            <a:round/>
            <a:headEnd/>
            <a:tailEnd/>
          </a:ln>
          <a:effectLst>
            <a:outerShdw dist="107763" dir="2700000" algn="ctr" rotWithShape="0">
              <a:schemeClr val="bg2">
                <a:alpha val="50000"/>
              </a:schemeClr>
            </a:outerShdw>
          </a:effectLst>
        </p:spPr>
        <p:txBody>
          <a:bodyPr wrap="none" anchor="ctr"/>
          <a:lstStyle/>
          <a:p>
            <a:pPr eaLnBrk="1" hangingPunct="1"/>
            <a:endParaRPr lang="en-US" sz="1600" b="1" dirty="0" smtClean="0">
              <a:solidFill>
                <a:schemeClr val="bg1"/>
              </a:solidFill>
              <a:latin typeface="+mj-lt"/>
            </a:endParaRPr>
          </a:p>
          <a:p>
            <a:pPr eaLnBrk="1" hangingPunct="1"/>
            <a:r>
              <a:rPr lang="en-US" sz="1600" b="1" dirty="0" smtClean="0">
                <a:solidFill>
                  <a:schemeClr val="bg1"/>
                </a:solidFill>
                <a:latin typeface="+mj-lt"/>
              </a:rPr>
              <a:t>user1 not found</a:t>
            </a:r>
          </a:p>
          <a:p>
            <a:r>
              <a:rPr lang="en-US" sz="1600" b="1" dirty="0" smtClean="0">
                <a:solidFill>
                  <a:schemeClr val="bg1"/>
                </a:solidFill>
                <a:latin typeface="+mj-lt"/>
              </a:rPr>
              <a:t>Authentication</a:t>
            </a:r>
          </a:p>
          <a:p>
            <a:r>
              <a:rPr lang="en-US" sz="1600" b="1" dirty="0" smtClean="0">
                <a:solidFill>
                  <a:schemeClr val="bg1"/>
                </a:solidFill>
                <a:latin typeface="+mj-lt"/>
              </a:rPr>
              <a:t>Fail</a:t>
            </a:r>
          </a:p>
          <a:p>
            <a:r>
              <a:rPr lang="en-US" sz="1600" b="1" dirty="0" smtClean="0">
                <a:solidFill>
                  <a:schemeClr val="bg1"/>
                </a:solidFill>
                <a:latin typeface="+mj-lt"/>
              </a:rPr>
              <a:t>Access - Denied </a:t>
            </a:r>
          </a:p>
          <a:p>
            <a:pPr eaLnBrk="1" hangingPunct="1"/>
            <a:r>
              <a:rPr lang="en-US" sz="1600" b="1" dirty="0" smtClean="0">
                <a:solidFill>
                  <a:schemeClr val="bg1"/>
                </a:solidFill>
                <a:latin typeface="+mj-lt"/>
              </a:rPr>
              <a:t> </a:t>
            </a:r>
            <a:endParaRPr lang="en-US" sz="1600" b="1"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p:cTn id="12" dur="500"/>
                                        <p:tgtEl>
                                          <p:spTgt spid="27"/>
                                        </p:tgtEl>
                                        <p:attrNameLst>
                                          <p:attrName>ppt_w</p:attrName>
                                        </p:attrNameLst>
                                      </p:cBhvr>
                                      <p:tavLst>
                                        <p:tav tm="0">
                                          <p:val>
                                            <p:strVal val="ppt_w"/>
                                          </p:val>
                                        </p:tav>
                                        <p:tav tm="100000">
                                          <p:val>
                                            <p:fltVal val="0"/>
                                          </p:val>
                                        </p:tav>
                                      </p:tavLst>
                                    </p:anim>
                                    <p:anim calcmode="lin" valueType="num">
                                      <p:cBhvr>
                                        <p:cTn id="13" dur="500"/>
                                        <p:tgtEl>
                                          <p:spTgt spid="27"/>
                                        </p:tgtEl>
                                        <p:attrNameLst>
                                          <p:attrName>ppt_h</p:attrName>
                                        </p:attrNameLst>
                                      </p:cBhvr>
                                      <p:tavLst>
                                        <p:tav tm="0">
                                          <p:val>
                                            <p:strVal val="ppt_h"/>
                                          </p:val>
                                        </p:tav>
                                        <p:tav tm="100000">
                                          <p:val>
                                            <p:fltVal val="0"/>
                                          </p:val>
                                        </p:tav>
                                      </p:tavLst>
                                    </p:anim>
                                    <p:set>
                                      <p:cBhvr>
                                        <p:cTn id="14" dur="1" fill="hold">
                                          <p:stCondLst>
                                            <p:cond delay="499"/>
                                          </p:stCondLst>
                                        </p:cTn>
                                        <p:tgtEl>
                                          <p:spTgt spid="27"/>
                                        </p:tgtEl>
                                        <p:attrNameLst>
                                          <p:attrName>style.visibility</p:attrName>
                                        </p:attrNameLst>
                                      </p:cBhvr>
                                      <p:to>
                                        <p:strVal val="hidden"/>
                                      </p:to>
                                    </p:set>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E3210E5B-87FC-44A9-AE99-28A5559A43FB}" type="slidenum">
              <a:rPr lang="en-US"/>
              <a:pPr/>
              <a:t>22</a:t>
            </a:fld>
            <a:endParaRPr lang="en-US"/>
          </a:p>
        </p:txBody>
      </p:sp>
      <p:pic>
        <p:nvPicPr>
          <p:cNvPr id="558083" name="Picture 3"/>
          <p:cNvPicPr>
            <a:picLocks noChangeAspect="1" noChangeArrowheads="1"/>
          </p:cNvPicPr>
          <p:nvPr/>
        </p:nvPicPr>
        <p:blipFill>
          <a:blip r:embed="rId3"/>
          <a:srcRect/>
          <a:stretch>
            <a:fillRect/>
          </a:stretch>
        </p:blipFill>
        <p:spPr bwMode="auto">
          <a:xfrm>
            <a:off x="0" y="0"/>
            <a:ext cx="9144000" cy="6858000"/>
          </a:xfrm>
          <a:prstGeom prst="rect">
            <a:avLst/>
          </a:prstGeom>
          <a:noFill/>
          <a:ln w="28575">
            <a:noFill/>
            <a:miter lim="800000"/>
            <a:headEnd/>
            <a:tailEnd/>
          </a:ln>
          <a:effec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Domain Model</a:t>
            </a:r>
          </a:p>
        </p:txBody>
      </p:sp>
      <p:sp>
        <p:nvSpPr>
          <p:cNvPr id="27" name="Oval 2"/>
          <p:cNvSpPr>
            <a:spLocks noChangeArrowheads="1"/>
          </p:cNvSpPr>
          <p:nvPr/>
        </p:nvSpPr>
        <p:spPr bwMode="auto">
          <a:xfrm>
            <a:off x="1070881" y="1501775"/>
            <a:ext cx="6410325" cy="4413250"/>
          </a:xfrm>
          <a:prstGeom prst="triangle">
            <a:avLst>
              <a:gd name="adj" fmla="val 50453"/>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dirty="0" smtClean="0">
                <a:latin typeface="+mj-lt"/>
              </a:rPr>
              <a:t>                                                          </a:t>
            </a:r>
            <a:endParaRPr lang="en-US" sz="3200" b="1" dirty="0">
              <a:latin typeface="+mj-lt"/>
            </a:endParaRPr>
          </a:p>
        </p:txBody>
      </p:sp>
      <p:sp>
        <p:nvSpPr>
          <p:cNvPr id="28" name="AutoShape 34"/>
          <p:cNvSpPr>
            <a:spLocks noChangeArrowheads="1"/>
          </p:cNvSpPr>
          <p:nvPr/>
        </p:nvSpPr>
        <p:spPr bwMode="auto">
          <a:xfrm>
            <a:off x="2206853" y="2467197"/>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2012</a:t>
            </a:r>
            <a:endParaRPr lang="en-US" sz="1600" b="1" dirty="0">
              <a:solidFill>
                <a:srgbClr val="FF0000"/>
              </a:solidFill>
              <a:latin typeface="+mj-lt"/>
            </a:endParaRPr>
          </a:p>
        </p:txBody>
      </p:sp>
      <p:pic>
        <p:nvPicPr>
          <p:cNvPr id="30" name="Picture 29" descr="E:\Documents\Projects\MS 6425\VRT Downloads\Graphic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3752" y="1835391"/>
            <a:ext cx="1045943" cy="12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p:cNvSpPr>
            <a:spLocks noChangeArrowheads="1"/>
          </p:cNvSpPr>
          <p:nvPr/>
        </p:nvSpPr>
        <p:spPr bwMode="auto">
          <a:xfrm>
            <a:off x="2237618" y="201020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b="1" dirty="0" smtClean="0">
                <a:latin typeface="+mj-lt"/>
              </a:rPr>
              <a:t>NETRICH.COM</a:t>
            </a:r>
            <a:endParaRPr lang="en-US" sz="1800" b="1" dirty="0">
              <a:latin typeface="+mj-lt"/>
            </a:endParaRPr>
          </a:p>
        </p:txBody>
      </p:sp>
      <p:graphicFrame>
        <p:nvGraphicFramePr>
          <p:cNvPr id="33" name="Group 26"/>
          <p:cNvGraphicFramePr>
            <a:graphicFrameLocks noGrp="1"/>
          </p:cNvGraphicFramePr>
          <p:nvPr>
            <p:extLst>
              <p:ext uri="{D42A27DB-BD31-4B8C-83A1-F6EECF244321}">
                <p14:modId xmlns:p14="http://schemas.microsoft.com/office/powerpoint/2010/main" val="4040661472"/>
              </p:ext>
            </p:extLst>
          </p:nvPr>
        </p:nvGraphicFramePr>
        <p:xfrm>
          <a:off x="4930544" y="1596577"/>
          <a:ext cx="2486255" cy="1347789"/>
        </p:xfrm>
        <a:graphic>
          <a:graphicData uri="http://schemas.openxmlformats.org/drawingml/2006/table">
            <a:tbl>
              <a:tblPr/>
              <a:tblGrid>
                <a:gridCol w="1235232">
                  <a:extLst>
                    <a:ext uri="{9D8B030D-6E8A-4147-A177-3AD203B41FA5}">
                      <a16:colId xmlns:a16="http://schemas.microsoft.com/office/drawing/2014/main" val="20000"/>
                    </a:ext>
                  </a:extLst>
                </a:gridCol>
                <a:gridCol w="1251023">
                  <a:extLst>
                    <a:ext uri="{9D8B030D-6E8A-4147-A177-3AD203B41FA5}">
                      <a16:colId xmlns:a16="http://schemas.microsoft.com/office/drawing/2014/main" val="20001"/>
                    </a:ext>
                  </a:extLst>
                </a:gridCol>
              </a:tblGrid>
              <a:tr h="26783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kern="1200" cap="none" normalizeH="0" baseline="0" dirty="0" smtClean="0">
                          <a:ln>
                            <a:noFill/>
                          </a:ln>
                          <a:solidFill>
                            <a:srgbClr val="FF0000"/>
                          </a:solidFill>
                          <a:effectLst/>
                          <a:latin typeface="Arial Narrow" pitchFamily="34" charset="0"/>
                          <a:ea typeface="+mn-ea"/>
                          <a:cs typeface="+mn-cs"/>
                        </a:rPr>
                        <a:t>CENTRALIZED US</a:t>
                      </a:r>
                      <a:r>
                        <a:rPr kumimoji="0" lang="en-US" sz="1400" b="1" i="0" u="none" strike="noStrike" cap="none" normalizeH="0" baseline="0" dirty="0" smtClean="0">
                          <a:ln>
                            <a:noFill/>
                          </a:ln>
                          <a:solidFill>
                            <a:srgbClr val="FF0000"/>
                          </a:solidFill>
                          <a:effectLst/>
                          <a:latin typeface="Arial Narrow" pitchFamily="34" charset="0"/>
                        </a:rPr>
                        <a:t>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user1</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user2</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user3</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pic>
        <p:nvPicPr>
          <p:cNvPr id="34" name="Picture 33"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sp>
        <p:nvSpPr>
          <p:cNvPr id="35"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36"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pic>
        <p:nvPicPr>
          <p:cNvPr id="37" name="Picture 36"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sp>
        <p:nvSpPr>
          <p:cNvPr id="38"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39"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8</a:t>
            </a:r>
            <a:endParaRPr lang="en-US" sz="1600" b="1" dirty="0">
              <a:solidFill>
                <a:srgbClr val="FF0000"/>
              </a:solidFill>
              <a:latin typeface="+mj-lt"/>
            </a:endParaRPr>
          </a:p>
        </p:txBody>
      </p:sp>
    </p:spTree>
    <p:extLst>
      <p:ext uri="{BB962C8B-B14F-4D97-AF65-F5344CB8AC3E}">
        <p14:creationId xmlns:p14="http://schemas.microsoft.com/office/powerpoint/2010/main" val="260575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0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0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20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0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autoUpdateAnimBg="0"/>
      <p:bldP spid="32" grpId="0" animBg="1"/>
      <p:bldP spid="35" grpId="0" animBg="1"/>
      <p:bldP spid="36" grpId="0" animBg="1" autoUpdateAnimBg="0"/>
      <p:bldP spid="38" grpId="0" animBg="1"/>
      <p:bldP spid="3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solidFill>
                  <a:schemeClr val="bg1"/>
                </a:solidFill>
              </a:rPr>
              <a:t>How </a:t>
            </a:r>
            <a:r>
              <a:rPr lang="en-US" dirty="0" smtClean="0">
                <a:solidFill>
                  <a:schemeClr val="bg1"/>
                </a:solidFill>
              </a:rPr>
              <a:t>Centralized Authentication </a:t>
            </a:r>
            <a:r>
              <a:rPr lang="en-US" dirty="0">
                <a:solidFill>
                  <a:schemeClr val="bg1"/>
                </a:solidFill>
              </a:rPr>
              <a:t>works ?</a:t>
            </a:r>
            <a:endParaRPr lang="en-US" dirty="0" smtClean="0">
              <a:solidFill>
                <a:schemeClr val="bg1"/>
              </a:solidFill>
            </a:endParaRPr>
          </a:p>
        </p:txBody>
      </p:sp>
      <p:sp>
        <p:nvSpPr>
          <p:cNvPr id="27" name="Oval 2"/>
          <p:cNvSpPr>
            <a:spLocks noChangeArrowheads="1"/>
          </p:cNvSpPr>
          <p:nvPr/>
        </p:nvSpPr>
        <p:spPr bwMode="auto">
          <a:xfrm>
            <a:off x="1070881" y="1501775"/>
            <a:ext cx="6410325" cy="4413250"/>
          </a:xfrm>
          <a:prstGeom prst="triangle">
            <a:avLst>
              <a:gd name="adj" fmla="val 50453"/>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dirty="0" smtClean="0">
                <a:latin typeface="+mj-lt"/>
              </a:rPr>
              <a:t>                                                          </a:t>
            </a:r>
            <a:endParaRPr lang="en-US" sz="3200" b="1" dirty="0">
              <a:latin typeface="+mj-lt"/>
            </a:endParaRPr>
          </a:p>
        </p:txBody>
      </p:sp>
      <p:sp>
        <p:nvSpPr>
          <p:cNvPr id="28" name="AutoShape 34"/>
          <p:cNvSpPr>
            <a:spLocks noChangeArrowheads="1"/>
          </p:cNvSpPr>
          <p:nvPr/>
        </p:nvSpPr>
        <p:spPr bwMode="auto">
          <a:xfrm>
            <a:off x="2206853" y="2467197"/>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2012</a:t>
            </a:r>
            <a:endParaRPr lang="en-US" sz="1600" b="1" dirty="0">
              <a:solidFill>
                <a:srgbClr val="FF0000"/>
              </a:solidFill>
              <a:latin typeface="+mj-lt"/>
            </a:endParaRPr>
          </a:p>
        </p:txBody>
      </p:sp>
      <p:pic>
        <p:nvPicPr>
          <p:cNvPr id="30" name="Picture 29" descr="E:\Documents\Projects\MS 6425\VRT Downloads\Graphic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752" y="1835391"/>
            <a:ext cx="1045943" cy="12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p:cNvSpPr>
            <a:spLocks noChangeArrowheads="1"/>
          </p:cNvSpPr>
          <p:nvPr/>
        </p:nvSpPr>
        <p:spPr bwMode="auto">
          <a:xfrm>
            <a:off x="2237618" y="2045377"/>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b="1" dirty="0" smtClean="0">
                <a:latin typeface="+mj-lt"/>
              </a:rPr>
              <a:t>NETRICH.COM</a:t>
            </a:r>
            <a:endParaRPr lang="en-US" sz="1800" b="1" dirty="0">
              <a:latin typeface="+mj-lt"/>
            </a:endParaRPr>
          </a:p>
        </p:txBody>
      </p:sp>
      <p:pic>
        <p:nvPicPr>
          <p:cNvPr id="34" name="Picture 33" descr="Computer_DesktopComputer01"/>
          <p:cNvPicPr>
            <a:picLocks noChangeAspect="1" noChangeArrowheads="1"/>
          </p:cNvPicPr>
          <p:nvPr/>
        </p:nvPicPr>
        <p:blipFill>
          <a:blip r:embed="rId4" cstate="print"/>
          <a:srcRect/>
          <a:stretch>
            <a:fillRect/>
          </a:stretch>
        </p:blipFill>
        <p:spPr bwMode="auto">
          <a:xfrm>
            <a:off x="1819275" y="4487863"/>
            <a:ext cx="1143000" cy="1331912"/>
          </a:xfrm>
          <a:prstGeom prst="rect">
            <a:avLst/>
          </a:prstGeom>
          <a:noFill/>
          <a:ln w="9525">
            <a:noFill/>
            <a:miter lim="800000"/>
            <a:headEnd/>
            <a:tailEnd/>
          </a:ln>
          <a:effectLst/>
        </p:spPr>
      </p:pic>
      <p:sp>
        <p:nvSpPr>
          <p:cNvPr id="35"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36"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pic>
        <p:nvPicPr>
          <p:cNvPr id="37" name="Picture 36" descr="Computer_DesktopComputer01"/>
          <p:cNvPicPr>
            <a:picLocks noChangeAspect="1" noChangeArrowheads="1"/>
          </p:cNvPicPr>
          <p:nvPr/>
        </p:nvPicPr>
        <p:blipFill>
          <a:blip r:embed="rId4" cstate="print"/>
          <a:srcRect/>
          <a:stretch>
            <a:fillRect/>
          </a:stretch>
        </p:blipFill>
        <p:spPr bwMode="auto">
          <a:xfrm>
            <a:off x="5384800" y="4487863"/>
            <a:ext cx="1143000" cy="1331912"/>
          </a:xfrm>
          <a:prstGeom prst="rect">
            <a:avLst/>
          </a:prstGeom>
          <a:noFill/>
          <a:ln w="9525">
            <a:noFill/>
            <a:miter lim="800000"/>
            <a:headEnd/>
            <a:tailEnd/>
          </a:ln>
          <a:effectLst/>
        </p:spPr>
      </p:pic>
      <p:sp>
        <p:nvSpPr>
          <p:cNvPr id="38"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39"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8</a:t>
            </a:r>
            <a:endParaRPr lang="en-US" sz="1600" b="1" dirty="0">
              <a:solidFill>
                <a:srgbClr val="FF0000"/>
              </a:solidFill>
              <a:latin typeface="+mj-l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995542053"/>
              </p:ext>
            </p:extLst>
          </p:nvPr>
        </p:nvGraphicFramePr>
        <p:xfrm>
          <a:off x="1474334" y="4977039"/>
          <a:ext cx="814387" cy="1062038"/>
        </p:xfrm>
        <a:graphic>
          <a:graphicData uri="http://schemas.openxmlformats.org/presentationml/2006/ole">
            <mc:AlternateContent xmlns:mc="http://schemas.openxmlformats.org/markup-compatibility/2006">
              <mc:Choice xmlns:v="urn:schemas-microsoft-com:vml" Requires="v">
                <p:oleObj spid="_x0000_s102420" r:id="rId5" imgW="700965" imgH="914400" progId="">
                  <p:embed/>
                </p:oleObj>
              </mc:Choice>
              <mc:Fallback>
                <p:oleObj r:id="rId5" imgW="700965" imgH="914400" progId="">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334" y="4977039"/>
                        <a:ext cx="814387" cy="1062038"/>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Tree>
    <p:extLst>
      <p:ext uri="{BB962C8B-B14F-4D97-AF65-F5344CB8AC3E}">
        <p14:creationId xmlns:p14="http://schemas.microsoft.com/office/powerpoint/2010/main" val="5089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FF7658F-7D2F-4B42-AFC9-131D07D7DA6F}" type="slidenum">
              <a:rPr lang="en-US"/>
              <a:pPr/>
              <a:t>25</a:t>
            </a:fld>
            <a:endParaRPr lang="en-US"/>
          </a:p>
        </p:txBody>
      </p:sp>
      <p:pic>
        <p:nvPicPr>
          <p:cNvPr id="530439" name="Picture 7" descr="4"/>
          <p:cNvPicPr>
            <a:picLocks noChangeAspect="1" noChangeArrowheads="1"/>
          </p:cNvPicPr>
          <p:nvPr/>
        </p:nvPicPr>
        <p:blipFill>
          <a:blip r:embed="rId3"/>
          <a:srcRect/>
          <a:stretch>
            <a:fillRect/>
          </a:stretch>
        </p:blipFill>
        <p:spPr bwMode="auto">
          <a:xfrm>
            <a:off x="0" y="0"/>
            <a:ext cx="9144000" cy="6858000"/>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233" y="1084193"/>
            <a:ext cx="4753182" cy="3347794"/>
          </a:xfrm>
          <a:prstGeom prst="rect">
            <a:avLst/>
          </a:prstGeom>
        </p:spPr>
      </p:pic>
      <p:sp>
        <p:nvSpPr>
          <p:cNvPr id="530437" name="Text Box 5"/>
          <p:cNvSpPr txBox="1">
            <a:spLocks noChangeArrowheads="1"/>
          </p:cNvSpPr>
          <p:nvPr/>
        </p:nvSpPr>
        <p:spPr bwMode="auto">
          <a:xfrm>
            <a:off x="3171825" y="2676752"/>
            <a:ext cx="1719263" cy="274637"/>
          </a:xfrm>
          <a:prstGeom prst="rect">
            <a:avLst/>
          </a:prstGeom>
          <a:noFill/>
          <a:ln w="9525">
            <a:noFill/>
            <a:miter lim="800000"/>
            <a:headEnd/>
            <a:tailEnd/>
          </a:ln>
          <a:effectLst/>
        </p:spPr>
        <p:txBody>
          <a:bodyPr>
            <a:spAutoFit/>
          </a:bodyPr>
          <a:lstStyle/>
          <a:p>
            <a:pPr algn="l">
              <a:spcBef>
                <a:spcPct val="50000"/>
              </a:spcBef>
            </a:pPr>
            <a:r>
              <a:rPr lang="en-US" sz="1200" b="1">
                <a:latin typeface="+mj-lt"/>
              </a:rPr>
              <a:t>user1</a:t>
            </a:r>
          </a:p>
        </p:txBody>
      </p:sp>
      <p:sp>
        <p:nvSpPr>
          <p:cNvPr id="530440" name="Text Box 8"/>
          <p:cNvSpPr txBox="1">
            <a:spLocks noChangeArrowheads="1"/>
          </p:cNvSpPr>
          <p:nvPr/>
        </p:nvSpPr>
        <p:spPr bwMode="auto">
          <a:xfrm>
            <a:off x="3171825" y="3027589"/>
            <a:ext cx="1719263" cy="274638"/>
          </a:xfrm>
          <a:prstGeom prst="rect">
            <a:avLst/>
          </a:prstGeom>
          <a:noFill/>
          <a:ln w="9525">
            <a:noFill/>
            <a:miter lim="800000"/>
            <a:headEnd/>
            <a:tailEnd/>
          </a:ln>
          <a:effectLst/>
        </p:spPr>
        <p:txBody>
          <a:bodyPr>
            <a:spAutoFit/>
          </a:bodyPr>
          <a:lstStyle/>
          <a:p>
            <a:pPr algn="l">
              <a:spcBef>
                <a:spcPct val="50000"/>
              </a:spcBef>
            </a:pPr>
            <a:r>
              <a:rPr lang="en-US" sz="1200" b="1" dirty="0">
                <a:latin typeface="+mj-lt"/>
              </a:rPr>
              <a:t>****</a:t>
            </a:r>
          </a:p>
        </p:txBody>
      </p:sp>
      <p:sp>
        <p:nvSpPr>
          <p:cNvPr id="7" name="Text Box 8"/>
          <p:cNvSpPr txBox="1">
            <a:spLocks noChangeArrowheads="1"/>
          </p:cNvSpPr>
          <p:nvPr/>
        </p:nvSpPr>
        <p:spPr bwMode="auto">
          <a:xfrm>
            <a:off x="3171825" y="3346903"/>
            <a:ext cx="1719263" cy="274638"/>
          </a:xfrm>
          <a:prstGeom prst="rect">
            <a:avLst/>
          </a:prstGeom>
          <a:noFill/>
          <a:ln w="9525">
            <a:noFill/>
            <a:miter lim="800000"/>
            <a:headEnd/>
            <a:tailEnd/>
          </a:ln>
          <a:effectLst/>
        </p:spPr>
        <p:txBody>
          <a:bodyPr>
            <a:spAutoFit/>
          </a:bodyPr>
          <a:lstStyle/>
          <a:p>
            <a:pPr algn="l">
              <a:spcBef>
                <a:spcPct val="50000"/>
              </a:spcBef>
            </a:pPr>
            <a:r>
              <a:rPr lang="en-US" sz="1200" b="1" dirty="0" smtClean="0">
                <a:latin typeface="+mj-lt"/>
              </a:rPr>
              <a:t>NETRICH</a:t>
            </a:r>
            <a:endParaRPr lang="en-US" sz="1200" b="1" dirty="0">
              <a:latin typeface="+mj-lt"/>
            </a:endParaRPr>
          </a:p>
        </p:txBody>
      </p:sp>
    </p:spTree>
    <p:extLst>
      <p:ext uri="{BB962C8B-B14F-4D97-AF65-F5344CB8AC3E}">
        <p14:creationId xmlns:p14="http://schemas.microsoft.com/office/powerpoint/2010/main" val="3580110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0437"/>
                                        </p:tgtEl>
                                        <p:attrNameLst>
                                          <p:attrName>style.visibility</p:attrName>
                                        </p:attrNameLst>
                                      </p:cBhvr>
                                      <p:to>
                                        <p:strVal val="visible"/>
                                      </p:to>
                                    </p:set>
                                    <p:animEffect transition="in" filter="wipe(left)">
                                      <p:cBhvr>
                                        <p:cTn id="7" dur="500"/>
                                        <p:tgtEl>
                                          <p:spTgt spid="530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0440"/>
                                        </p:tgtEl>
                                        <p:attrNameLst>
                                          <p:attrName>style.visibility</p:attrName>
                                        </p:attrNameLst>
                                      </p:cBhvr>
                                      <p:to>
                                        <p:strVal val="visible"/>
                                      </p:to>
                                    </p:set>
                                    <p:animEffect transition="in" filter="wipe(left)">
                                      <p:cBhvr>
                                        <p:cTn id="12" dur="500"/>
                                        <p:tgtEl>
                                          <p:spTgt spid="5304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p:bldP spid="530440"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solidFill>
                  <a:schemeClr val="bg1"/>
                </a:solidFill>
              </a:rPr>
              <a:t>How Centralized Authentication works ?</a:t>
            </a:r>
            <a:endParaRPr lang="en-US" dirty="0" smtClean="0">
              <a:solidFill>
                <a:schemeClr val="bg1"/>
              </a:solidFill>
            </a:endParaRPr>
          </a:p>
        </p:txBody>
      </p:sp>
      <p:sp>
        <p:nvSpPr>
          <p:cNvPr id="27" name="Oval 2"/>
          <p:cNvSpPr>
            <a:spLocks noChangeArrowheads="1"/>
          </p:cNvSpPr>
          <p:nvPr/>
        </p:nvSpPr>
        <p:spPr bwMode="auto">
          <a:xfrm>
            <a:off x="1070881" y="1501775"/>
            <a:ext cx="6410325" cy="4413250"/>
          </a:xfrm>
          <a:prstGeom prst="triangle">
            <a:avLst>
              <a:gd name="adj" fmla="val 50453"/>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dirty="0" smtClean="0">
                <a:latin typeface="+mj-lt"/>
              </a:rPr>
              <a:t>                                                          </a:t>
            </a:r>
            <a:endParaRPr lang="en-US" sz="3200" b="1" dirty="0">
              <a:latin typeface="+mj-lt"/>
            </a:endParaRPr>
          </a:p>
        </p:txBody>
      </p:sp>
      <p:sp>
        <p:nvSpPr>
          <p:cNvPr id="28" name="AutoShape 34"/>
          <p:cNvSpPr>
            <a:spLocks noChangeArrowheads="1"/>
          </p:cNvSpPr>
          <p:nvPr/>
        </p:nvSpPr>
        <p:spPr bwMode="auto">
          <a:xfrm>
            <a:off x="2206853" y="2467197"/>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2012</a:t>
            </a:r>
            <a:endParaRPr lang="en-US" sz="1600" b="1" dirty="0">
              <a:solidFill>
                <a:srgbClr val="FF0000"/>
              </a:solidFill>
              <a:latin typeface="+mj-lt"/>
            </a:endParaRPr>
          </a:p>
        </p:txBody>
      </p:sp>
      <p:pic>
        <p:nvPicPr>
          <p:cNvPr id="30" name="Picture 29" descr="E:\Documents\Projects\MS 6425\VRT Downloads\Graphic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3752" y="1835391"/>
            <a:ext cx="1045943" cy="12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p:cNvSpPr>
            <a:spLocks noChangeArrowheads="1"/>
          </p:cNvSpPr>
          <p:nvPr/>
        </p:nvSpPr>
        <p:spPr bwMode="auto">
          <a:xfrm>
            <a:off x="2237618" y="2045377"/>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b="1" dirty="0" smtClean="0">
                <a:latin typeface="+mj-lt"/>
              </a:rPr>
              <a:t>NETRICH</a:t>
            </a:r>
            <a:endParaRPr lang="en-US" sz="1800" b="1" dirty="0">
              <a:latin typeface="+mj-lt"/>
            </a:endParaRPr>
          </a:p>
        </p:txBody>
      </p:sp>
      <p:pic>
        <p:nvPicPr>
          <p:cNvPr id="34" name="Picture 33"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sp>
        <p:nvSpPr>
          <p:cNvPr id="35"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36"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pic>
        <p:nvPicPr>
          <p:cNvPr id="37" name="Picture 36"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sp>
        <p:nvSpPr>
          <p:cNvPr id="38"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39"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smtClean="0">
                <a:solidFill>
                  <a:srgbClr val="FF0000"/>
                </a:solidFill>
                <a:latin typeface="+mj-lt"/>
              </a:rPr>
              <a:t>Windows 8</a:t>
            </a:r>
            <a:endParaRPr lang="en-US" sz="1600" b="1" dirty="0">
              <a:solidFill>
                <a:srgbClr val="FF0000"/>
              </a:solidFill>
              <a:latin typeface="+mj-lt"/>
            </a:endParaRPr>
          </a:p>
        </p:txBody>
      </p:sp>
      <p:sp>
        <p:nvSpPr>
          <p:cNvPr id="3" name="Rounded Rectangle 2"/>
          <p:cNvSpPr/>
          <p:nvPr/>
        </p:nvSpPr>
        <p:spPr bwMode="auto">
          <a:xfrm>
            <a:off x="1654627" y="4876800"/>
            <a:ext cx="1727202" cy="36285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1100" dirty="0" smtClean="0"/>
              <a:t>Kerberos - Authentication </a:t>
            </a:r>
          </a:p>
          <a:p>
            <a:pPr algn="ctr"/>
            <a:r>
              <a:rPr lang="en-US" sz="1100" dirty="0" smtClean="0"/>
              <a:t>Request</a:t>
            </a:r>
            <a:endParaRPr lang="en-US" sz="1100" dirty="0"/>
          </a:p>
        </p:txBody>
      </p:sp>
      <p:graphicFrame>
        <p:nvGraphicFramePr>
          <p:cNvPr id="16" name="Group 26"/>
          <p:cNvGraphicFramePr>
            <a:graphicFrameLocks noGrp="1"/>
          </p:cNvGraphicFramePr>
          <p:nvPr>
            <p:extLst>
              <p:ext uri="{D42A27DB-BD31-4B8C-83A1-F6EECF244321}">
                <p14:modId xmlns:p14="http://schemas.microsoft.com/office/powerpoint/2010/main" val="3754585260"/>
              </p:ext>
            </p:extLst>
          </p:nvPr>
        </p:nvGraphicFramePr>
        <p:xfrm>
          <a:off x="4930544" y="1596577"/>
          <a:ext cx="2486255" cy="1347789"/>
        </p:xfrm>
        <a:graphic>
          <a:graphicData uri="http://schemas.openxmlformats.org/drawingml/2006/table">
            <a:tbl>
              <a:tblPr/>
              <a:tblGrid>
                <a:gridCol w="1235232">
                  <a:extLst>
                    <a:ext uri="{9D8B030D-6E8A-4147-A177-3AD203B41FA5}">
                      <a16:colId xmlns:a16="http://schemas.microsoft.com/office/drawing/2014/main" val="20000"/>
                    </a:ext>
                  </a:extLst>
                </a:gridCol>
                <a:gridCol w="1251023">
                  <a:extLst>
                    <a:ext uri="{9D8B030D-6E8A-4147-A177-3AD203B41FA5}">
                      <a16:colId xmlns:a16="http://schemas.microsoft.com/office/drawing/2014/main" val="20001"/>
                    </a:ext>
                  </a:extLst>
                </a:gridCol>
              </a:tblGrid>
              <a:tr h="26783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kern="1200" cap="none" normalizeH="0" baseline="0" dirty="0" smtClean="0">
                          <a:ln>
                            <a:noFill/>
                          </a:ln>
                          <a:solidFill>
                            <a:srgbClr val="FF0000"/>
                          </a:solidFill>
                          <a:effectLst/>
                          <a:latin typeface="Arial Narrow" pitchFamily="34" charset="0"/>
                          <a:ea typeface="+mn-ea"/>
                          <a:cs typeface="+mn-cs"/>
                        </a:rPr>
                        <a:t>CENTRALIZED US</a:t>
                      </a:r>
                      <a:r>
                        <a:rPr kumimoji="0" lang="en-US" sz="1400" b="1" i="0" u="none" strike="noStrike" cap="none" normalizeH="0" baseline="0" dirty="0" smtClean="0">
                          <a:ln>
                            <a:noFill/>
                          </a:ln>
                          <a:solidFill>
                            <a:srgbClr val="FF0000"/>
                          </a:solidFill>
                          <a:effectLst/>
                          <a:latin typeface="Arial Narrow" pitchFamily="34" charset="0"/>
                        </a:rPr>
                        <a:t>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user1</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user2</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user3</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graphicFrame>
        <p:nvGraphicFramePr>
          <p:cNvPr id="18" name="Group 36"/>
          <p:cNvGraphicFramePr>
            <a:graphicFrameLocks noGrp="1"/>
          </p:cNvGraphicFramePr>
          <p:nvPr>
            <p:extLst>
              <p:ext uri="{D42A27DB-BD31-4B8C-83A1-F6EECF244321}">
                <p14:modId xmlns:p14="http://schemas.microsoft.com/office/powerpoint/2010/main" val="306090429"/>
              </p:ext>
            </p:extLst>
          </p:nvPr>
        </p:nvGraphicFramePr>
        <p:xfrm>
          <a:off x="4925561" y="1895023"/>
          <a:ext cx="2491239" cy="347663"/>
        </p:xfrm>
        <a:graphic>
          <a:graphicData uri="http://schemas.openxmlformats.org/drawingml/2006/table">
            <a:tbl>
              <a:tblPr/>
              <a:tblGrid>
                <a:gridCol w="1237708">
                  <a:extLst>
                    <a:ext uri="{9D8B030D-6E8A-4147-A177-3AD203B41FA5}">
                      <a16:colId xmlns:a16="http://schemas.microsoft.com/office/drawing/2014/main" val="20000"/>
                    </a:ext>
                  </a:extLst>
                </a:gridCol>
                <a:gridCol w="1253531">
                  <a:extLst>
                    <a:ext uri="{9D8B030D-6E8A-4147-A177-3AD203B41FA5}">
                      <a16:colId xmlns:a16="http://schemas.microsoft.com/office/drawing/2014/main" val="20001"/>
                    </a:ext>
                  </a:extLst>
                </a:gridCol>
              </a:tblGrid>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rgbClr val="3333FF"/>
                          </a:solidFill>
                          <a:effectLst/>
                          <a:latin typeface="Arial Narrow" pitchFamily="34" charset="0"/>
                        </a:rPr>
                        <a:t>user1</a:t>
                      </a:r>
                    </a:p>
                  </a:txBody>
                  <a:tcPr anchor="ctr" horzOverflow="overflow">
                    <a:lnL cap="flat">
                      <a:noFill/>
                    </a:lnL>
                    <a:lnR>
                      <a:noFill/>
                    </a:lnR>
                    <a:lnT cap="flat">
                      <a:noFill/>
                    </a:lnT>
                    <a:lnB cap="flat">
                      <a:noFill/>
                    </a:lnB>
                    <a:lnTlToBr>
                      <a:noFill/>
                    </a:lnTlToBr>
                    <a:lnBlToTr>
                      <a:noFill/>
                    </a:lnBlToTr>
                    <a:no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3333FF"/>
                          </a:solidFill>
                          <a:effectLst/>
                          <a:latin typeface="Arial Narrow" pitchFamily="34" charset="0"/>
                        </a:rPr>
                        <a:t>****</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Rounded Rectangle 21"/>
          <p:cNvSpPr/>
          <p:nvPr/>
        </p:nvSpPr>
        <p:spPr bwMode="auto">
          <a:xfrm>
            <a:off x="3185884" y="2532742"/>
            <a:ext cx="1727202" cy="48622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1100" dirty="0" smtClean="0"/>
              <a:t>Kerberos - Authentication </a:t>
            </a:r>
          </a:p>
          <a:p>
            <a:pPr algn="ctr"/>
            <a:r>
              <a:rPr lang="en-US" sz="1100" dirty="0" smtClean="0"/>
              <a:t>Successful</a:t>
            </a:r>
          </a:p>
          <a:p>
            <a:pPr algn="ctr"/>
            <a:r>
              <a:rPr lang="en-US" sz="1100" b="1" dirty="0" smtClean="0">
                <a:solidFill>
                  <a:srgbClr val="FF0000"/>
                </a:solidFill>
              </a:rPr>
              <a:t>Access Granted</a:t>
            </a:r>
            <a:endParaRPr lang="en-US" sz="1100" b="1" dirty="0">
              <a:solidFill>
                <a:srgbClr val="FF0000"/>
              </a:solidFill>
            </a:endParaRPr>
          </a:p>
        </p:txBody>
      </p:sp>
    </p:spTree>
    <p:extLst>
      <p:ext uri="{BB962C8B-B14F-4D97-AF65-F5344CB8AC3E}">
        <p14:creationId xmlns:p14="http://schemas.microsoft.com/office/powerpoint/2010/main" val="30169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grpId="1" nodeType="clickEffect">
                                  <p:stCondLst>
                                    <p:cond delay="0"/>
                                  </p:stCondLst>
                                  <p:childTnLst>
                                    <p:animMotion origin="layout" path="M 2.77778E-6 2.60116E-6 L 0.16753 -0.3452 " pathEditMode="relative" rAng="0" ptsTypes="AA">
                                      <p:cBhvr>
                                        <p:cTn id="10" dur="2000" fill="hold"/>
                                        <p:tgtEl>
                                          <p:spTgt spid="3"/>
                                        </p:tgtEl>
                                        <p:attrNameLst>
                                          <p:attrName>ppt_x</p:attrName>
                                          <p:attrName>ppt_y</p:attrName>
                                        </p:attrNameLst>
                                      </p:cBhvr>
                                      <p:rCtr x="8368" y="-17272"/>
                                    </p:animMotion>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nodeType="clickEffect">
                                  <p:stCondLst>
                                    <p:cond delay="0"/>
                                  </p:stCondLst>
                                  <p:childTnLst>
                                    <p:anim calcmode="lin" valueType="num">
                                      <p:cBhvr>
                                        <p:cTn id="24" dur="500"/>
                                        <p:tgtEl>
                                          <p:spTgt spid="16"/>
                                        </p:tgtEl>
                                        <p:attrNameLst>
                                          <p:attrName>ppt_w</p:attrName>
                                        </p:attrNameLst>
                                      </p:cBhvr>
                                      <p:tavLst>
                                        <p:tav tm="0">
                                          <p:val>
                                            <p:strVal val="ppt_w"/>
                                          </p:val>
                                        </p:tav>
                                        <p:tav tm="100000">
                                          <p:val>
                                            <p:fltVal val="0"/>
                                          </p:val>
                                        </p:tav>
                                      </p:tavLst>
                                    </p:anim>
                                    <p:anim calcmode="lin" valueType="num">
                                      <p:cBhvr>
                                        <p:cTn id="25" dur="500"/>
                                        <p:tgtEl>
                                          <p:spTgt spid="16"/>
                                        </p:tgtEl>
                                        <p:attrNameLst>
                                          <p:attrName>ppt_h</p:attrName>
                                        </p:attrNameLst>
                                      </p:cBhvr>
                                      <p:tavLst>
                                        <p:tav tm="0">
                                          <p:val>
                                            <p:strVal val="ppt_h"/>
                                          </p:val>
                                        </p:tav>
                                        <p:tav tm="100000">
                                          <p:val>
                                            <p:fltVal val="0"/>
                                          </p:val>
                                        </p:tav>
                                      </p:tavLst>
                                    </p:anim>
                                    <p:set>
                                      <p:cBhvr>
                                        <p:cTn id="26" dur="1" fill="hold">
                                          <p:stCondLst>
                                            <p:cond delay="499"/>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500"/>
                            </p:stCondLst>
                            <p:childTnLst>
                              <p:par>
                                <p:cTn id="35" presetID="49" presetClass="path" presetSubtype="0" accel="50000" decel="50000" fill="hold" grpId="2" nodeType="afterEffect">
                                  <p:stCondLst>
                                    <p:cond delay="0"/>
                                  </p:stCondLst>
                                  <p:childTnLst>
                                    <p:animMotion origin="layout" path="M -1.94444E-6 4.91329E-6 L -0.16423 0.34104 " pathEditMode="relative" rAng="0" ptsTypes="AA">
                                      <p:cBhvr>
                                        <p:cTn id="36" dur="2000" fill="hold"/>
                                        <p:tgtEl>
                                          <p:spTgt spid="22"/>
                                        </p:tgtEl>
                                        <p:attrNameLst>
                                          <p:attrName>ppt_x</p:attrName>
                                          <p:attrName>ppt_y</p:attrName>
                                        </p:attrNameLst>
                                      </p:cBhvr>
                                      <p:rCtr x="-8212" y="17040"/>
                                    </p:animMotion>
                                  </p:childTnLst>
                                </p:cTn>
                              </p:par>
                            </p:childTnLst>
                          </p:cTn>
                        </p:par>
                        <p:par>
                          <p:cTn id="37" fill="hold">
                            <p:stCondLst>
                              <p:cond delay="2500"/>
                            </p:stCondLst>
                            <p:childTnLst>
                              <p:par>
                                <p:cTn id="38" presetID="1" presetClass="exit" presetSubtype="0" fill="hold" grpId="1" nodeType="afterEffect">
                                  <p:stCondLst>
                                    <p:cond delay="0"/>
                                  </p:stCondLst>
                                  <p:childTnLst>
                                    <p:set>
                                      <p:cBhvr>
                                        <p:cTn id="3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22" grpId="0" animBg="1"/>
      <p:bldP spid="22" grpId="1" animBg="1"/>
      <p:bldP spid="22"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CB8AB48E-1730-4C36-997E-97B5B54FE18B}" type="slidenum">
              <a:rPr lang="en-US"/>
              <a:pPr/>
              <a:t>27</a:t>
            </a:fld>
            <a:endParaRPr lang="en-US"/>
          </a:p>
        </p:txBody>
      </p:sp>
      <p:pic>
        <p:nvPicPr>
          <p:cNvPr id="543746" name="Picture 2" descr="5"/>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4559873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solidFill>
                  <a:schemeClr val="bg1"/>
                </a:solidFill>
              </a:rPr>
              <a:t>How </a:t>
            </a:r>
            <a:r>
              <a:rPr lang="en-US" dirty="0" smtClean="0">
                <a:solidFill>
                  <a:schemeClr val="bg1"/>
                </a:solidFill>
              </a:rPr>
              <a:t>Centralized Authentication </a:t>
            </a:r>
            <a:r>
              <a:rPr lang="en-US" dirty="0">
                <a:solidFill>
                  <a:schemeClr val="bg1"/>
                </a:solidFill>
              </a:rPr>
              <a:t>works ?</a:t>
            </a:r>
            <a:endParaRPr lang="en-US" dirty="0" smtClean="0">
              <a:solidFill>
                <a:schemeClr val="bg1"/>
              </a:solidFill>
            </a:endParaRPr>
          </a:p>
        </p:txBody>
      </p:sp>
      <p:sp>
        <p:nvSpPr>
          <p:cNvPr id="27" name="Oval 2"/>
          <p:cNvSpPr>
            <a:spLocks noChangeArrowheads="1"/>
          </p:cNvSpPr>
          <p:nvPr/>
        </p:nvSpPr>
        <p:spPr bwMode="auto">
          <a:xfrm>
            <a:off x="1070881" y="1501775"/>
            <a:ext cx="6410325" cy="4413250"/>
          </a:xfrm>
          <a:prstGeom prst="triangle">
            <a:avLst>
              <a:gd name="adj" fmla="val 50453"/>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dirty="0" smtClean="0">
                <a:latin typeface="+mj-lt"/>
              </a:rPr>
              <a:t>                                                          </a:t>
            </a:r>
            <a:endParaRPr lang="en-US" sz="3200" b="1" dirty="0">
              <a:latin typeface="+mj-lt"/>
            </a:endParaRPr>
          </a:p>
        </p:txBody>
      </p:sp>
      <p:sp>
        <p:nvSpPr>
          <p:cNvPr id="28" name="AutoShape 34"/>
          <p:cNvSpPr>
            <a:spLocks noChangeArrowheads="1"/>
          </p:cNvSpPr>
          <p:nvPr/>
        </p:nvSpPr>
        <p:spPr bwMode="auto">
          <a:xfrm>
            <a:off x="2206853" y="2467197"/>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2012</a:t>
            </a:r>
            <a:endParaRPr lang="en-US" sz="1600" b="1" dirty="0">
              <a:solidFill>
                <a:srgbClr val="FF0000"/>
              </a:solidFill>
              <a:latin typeface="+mj-lt"/>
            </a:endParaRPr>
          </a:p>
        </p:txBody>
      </p:sp>
      <p:pic>
        <p:nvPicPr>
          <p:cNvPr id="30" name="Picture 29" descr="E:\Documents\Projects\MS 6425\VRT Downloads\Graphic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752" y="1835391"/>
            <a:ext cx="1045943" cy="12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p:cNvSpPr>
            <a:spLocks noChangeArrowheads="1"/>
          </p:cNvSpPr>
          <p:nvPr/>
        </p:nvSpPr>
        <p:spPr bwMode="auto">
          <a:xfrm>
            <a:off x="2237618" y="2045377"/>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b="1" dirty="0" smtClean="0">
                <a:latin typeface="+mj-lt"/>
              </a:rPr>
              <a:t>NETRICH</a:t>
            </a:r>
            <a:endParaRPr lang="en-US" sz="1800" b="1" dirty="0">
              <a:latin typeface="+mj-lt"/>
            </a:endParaRPr>
          </a:p>
        </p:txBody>
      </p:sp>
      <p:pic>
        <p:nvPicPr>
          <p:cNvPr id="34" name="Picture 33" descr="Computer_DesktopComputer01"/>
          <p:cNvPicPr>
            <a:picLocks noChangeAspect="1" noChangeArrowheads="1"/>
          </p:cNvPicPr>
          <p:nvPr/>
        </p:nvPicPr>
        <p:blipFill>
          <a:blip r:embed="rId4" cstate="print"/>
          <a:srcRect/>
          <a:stretch>
            <a:fillRect/>
          </a:stretch>
        </p:blipFill>
        <p:spPr bwMode="auto">
          <a:xfrm>
            <a:off x="1819275" y="4487863"/>
            <a:ext cx="1143000" cy="1331912"/>
          </a:xfrm>
          <a:prstGeom prst="rect">
            <a:avLst/>
          </a:prstGeom>
          <a:noFill/>
          <a:ln w="9525">
            <a:noFill/>
            <a:miter lim="800000"/>
            <a:headEnd/>
            <a:tailEnd/>
          </a:ln>
          <a:effectLst/>
        </p:spPr>
      </p:pic>
      <p:sp>
        <p:nvSpPr>
          <p:cNvPr id="35"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36"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pic>
        <p:nvPicPr>
          <p:cNvPr id="37" name="Picture 36" descr="Computer_DesktopComputer01"/>
          <p:cNvPicPr>
            <a:picLocks noChangeAspect="1" noChangeArrowheads="1"/>
          </p:cNvPicPr>
          <p:nvPr/>
        </p:nvPicPr>
        <p:blipFill>
          <a:blip r:embed="rId4" cstate="print"/>
          <a:srcRect/>
          <a:stretch>
            <a:fillRect/>
          </a:stretch>
        </p:blipFill>
        <p:spPr bwMode="auto">
          <a:xfrm>
            <a:off x="5384800" y="4487863"/>
            <a:ext cx="1143000" cy="1331912"/>
          </a:xfrm>
          <a:prstGeom prst="rect">
            <a:avLst/>
          </a:prstGeom>
          <a:noFill/>
          <a:ln w="9525">
            <a:noFill/>
            <a:miter lim="800000"/>
            <a:headEnd/>
            <a:tailEnd/>
          </a:ln>
          <a:effectLst/>
        </p:spPr>
      </p:pic>
      <p:sp>
        <p:nvSpPr>
          <p:cNvPr id="38"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39"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8</a:t>
            </a:r>
            <a:endParaRPr lang="en-US" sz="1600" b="1" dirty="0">
              <a:solidFill>
                <a:srgbClr val="FF0000"/>
              </a:solidFill>
              <a:latin typeface="+mj-l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148023983"/>
              </p:ext>
            </p:extLst>
          </p:nvPr>
        </p:nvGraphicFramePr>
        <p:xfrm>
          <a:off x="5015819" y="4933496"/>
          <a:ext cx="814387" cy="1062038"/>
        </p:xfrm>
        <a:graphic>
          <a:graphicData uri="http://schemas.openxmlformats.org/presentationml/2006/ole">
            <mc:AlternateContent xmlns:mc="http://schemas.openxmlformats.org/markup-compatibility/2006">
              <mc:Choice xmlns:v="urn:schemas-microsoft-com:vml" Requires="v">
                <p:oleObj spid="_x0000_s103444" r:id="rId5" imgW="700965" imgH="914400" progId="">
                  <p:embed/>
                </p:oleObj>
              </mc:Choice>
              <mc:Fallback>
                <p:oleObj r:id="rId5" imgW="700965" imgH="914400" progId="">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819" y="4933496"/>
                        <a:ext cx="814387" cy="1062038"/>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Tree>
    <p:extLst>
      <p:ext uri="{BB962C8B-B14F-4D97-AF65-F5344CB8AC3E}">
        <p14:creationId xmlns:p14="http://schemas.microsoft.com/office/powerpoint/2010/main" val="21744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FF7658F-7D2F-4B42-AFC9-131D07D7DA6F}" type="slidenum">
              <a:rPr lang="en-US"/>
              <a:pPr/>
              <a:t>29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18" y="1119362"/>
            <a:ext cx="4753182" cy="3347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192"/>
            <a:ext cx="9144000" cy="6858000"/>
          </a:xfrm>
          <a:prstGeom prst="rect">
            <a:avLst/>
          </a:prstGeom>
        </p:spPr>
      </p:pic>
      <p:sp>
        <p:nvSpPr>
          <p:cNvPr id="530437" name="Text Box 5"/>
          <p:cNvSpPr txBox="1">
            <a:spLocks noChangeArrowheads="1"/>
          </p:cNvSpPr>
          <p:nvPr/>
        </p:nvSpPr>
        <p:spPr bwMode="auto">
          <a:xfrm>
            <a:off x="4158777" y="2023622"/>
            <a:ext cx="1719263" cy="369332"/>
          </a:xfrm>
          <a:prstGeom prst="rect">
            <a:avLst/>
          </a:prstGeom>
          <a:noFill/>
          <a:ln w="9525">
            <a:noFill/>
            <a:miter lim="800000"/>
            <a:headEnd/>
            <a:tailEnd/>
          </a:ln>
          <a:effectLst/>
        </p:spPr>
        <p:txBody>
          <a:bodyPr>
            <a:spAutoFit/>
          </a:bodyPr>
          <a:lstStyle/>
          <a:p>
            <a:pPr algn="l">
              <a:spcBef>
                <a:spcPct val="50000"/>
              </a:spcBef>
            </a:pPr>
            <a:r>
              <a:rPr lang="en-US" b="1" dirty="0" smtClean="0">
                <a:latin typeface="+mj-lt"/>
              </a:rPr>
              <a:t>NETRICH\user1</a:t>
            </a:r>
            <a:endParaRPr lang="en-US" b="1" dirty="0">
              <a:latin typeface="+mj-lt"/>
            </a:endParaRPr>
          </a:p>
        </p:txBody>
      </p:sp>
      <p:sp>
        <p:nvSpPr>
          <p:cNvPr id="530440" name="Text Box 8"/>
          <p:cNvSpPr txBox="1">
            <a:spLocks noChangeArrowheads="1"/>
          </p:cNvSpPr>
          <p:nvPr/>
        </p:nvSpPr>
        <p:spPr bwMode="auto">
          <a:xfrm>
            <a:off x="4158777" y="2432515"/>
            <a:ext cx="1719263" cy="369332"/>
          </a:xfrm>
          <a:prstGeom prst="rect">
            <a:avLst/>
          </a:prstGeom>
          <a:noFill/>
          <a:ln w="9525">
            <a:noFill/>
            <a:miter lim="800000"/>
            <a:headEnd/>
            <a:tailEnd/>
          </a:ln>
          <a:effectLst/>
        </p:spPr>
        <p:txBody>
          <a:bodyPr>
            <a:spAutoFit/>
          </a:bodyPr>
          <a:lstStyle/>
          <a:p>
            <a:pPr algn="l">
              <a:spcBef>
                <a:spcPct val="50000"/>
              </a:spcBef>
            </a:pPr>
            <a:r>
              <a:rPr lang="en-US" b="1" dirty="0" smtClean="0">
                <a:latin typeface="+mj-lt"/>
              </a:rPr>
              <a:t>****</a:t>
            </a:r>
            <a:endParaRPr lang="en-US" b="1" dirty="0">
              <a:latin typeface="+mj-lt"/>
            </a:endParaRPr>
          </a:p>
        </p:txBody>
      </p:sp>
    </p:spTree>
    <p:extLst>
      <p:ext uri="{BB962C8B-B14F-4D97-AF65-F5344CB8AC3E}">
        <p14:creationId xmlns:p14="http://schemas.microsoft.com/office/powerpoint/2010/main" val="3709069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0437"/>
                                        </p:tgtEl>
                                        <p:attrNameLst>
                                          <p:attrName>style.visibility</p:attrName>
                                        </p:attrNameLst>
                                      </p:cBhvr>
                                      <p:to>
                                        <p:strVal val="visible"/>
                                      </p:to>
                                    </p:set>
                                    <p:animEffect transition="in" filter="wipe(left)">
                                      <p:cBhvr>
                                        <p:cTn id="7" dur="500"/>
                                        <p:tgtEl>
                                          <p:spTgt spid="530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0440"/>
                                        </p:tgtEl>
                                        <p:attrNameLst>
                                          <p:attrName>style.visibility</p:attrName>
                                        </p:attrNameLst>
                                      </p:cBhvr>
                                      <p:to>
                                        <p:strVal val="visible"/>
                                      </p:to>
                                    </p:set>
                                    <p:animEffect transition="in" filter="wipe(left)">
                                      <p:cBhvr>
                                        <p:cTn id="12" dur="500"/>
                                        <p:tgtEl>
                                          <p:spTgt spid="530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p:bldP spid="5304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ja-JP" dirty="0" smtClean="0">
                <a:solidFill>
                  <a:schemeClr val="bg1"/>
                </a:solidFill>
                <a:ea typeface="ＭＳ Ｐゴシック" pitchFamily="50" charset="-128"/>
              </a:rPr>
              <a:t>Azure AD</a:t>
            </a:r>
            <a:endParaRPr lang="en-US" dirty="0" smtClean="0">
              <a:solidFill>
                <a:schemeClr val="bg1"/>
              </a:solidFill>
            </a:endParaRPr>
          </a:p>
        </p:txBody>
      </p:sp>
      <p:sp>
        <p:nvSpPr>
          <p:cNvPr id="5" name="Rectangle 4"/>
          <p:cNvSpPr/>
          <p:nvPr/>
        </p:nvSpPr>
        <p:spPr>
          <a:xfrm>
            <a:off x="258417" y="1061618"/>
            <a:ext cx="8587409" cy="5171737"/>
          </a:xfrm>
          <a:prstGeom prst="rect">
            <a:avLst/>
          </a:prstGeom>
        </p:spPr>
        <p:txBody>
          <a:bodyPr wrap="square">
            <a:spAutoFit/>
          </a:bodyPr>
          <a:lstStyle/>
          <a:p>
            <a:pPr algn="just">
              <a:lnSpc>
                <a:spcPct val="150000"/>
              </a:lnSpc>
              <a:buFont typeface="Wingdings" pitchFamily="2" charset="2"/>
              <a:buChar char="ü"/>
            </a:pPr>
            <a:r>
              <a:rPr lang="en-US" sz="3200" dirty="0" smtClean="0"/>
              <a:t>Active Directory (AD) is a directory service developed by Microsoft that is used to manage and organize resources in a network environment. </a:t>
            </a:r>
          </a:p>
          <a:p>
            <a:pPr algn="just">
              <a:lnSpc>
                <a:spcPct val="150000"/>
              </a:lnSpc>
              <a:buFont typeface="Wingdings" pitchFamily="2" charset="2"/>
              <a:buChar char="ü"/>
            </a:pPr>
            <a:r>
              <a:rPr lang="en-US" sz="3200" dirty="0" smtClean="0"/>
              <a:t>It provides a centralized location for storing information about users, groups, computers, and other network objects.</a:t>
            </a:r>
            <a:endParaRPr 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solidFill>
                  <a:schemeClr val="bg1"/>
                </a:solidFill>
              </a:rPr>
              <a:t>How Centralized Authentication works ?</a:t>
            </a:r>
            <a:endParaRPr lang="en-US" dirty="0" smtClean="0">
              <a:solidFill>
                <a:schemeClr val="bg1"/>
              </a:solidFill>
            </a:endParaRPr>
          </a:p>
        </p:txBody>
      </p:sp>
      <p:sp>
        <p:nvSpPr>
          <p:cNvPr id="27" name="Oval 2"/>
          <p:cNvSpPr>
            <a:spLocks noChangeArrowheads="1"/>
          </p:cNvSpPr>
          <p:nvPr/>
        </p:nvSpPr>
        <p:spPr bwMode="auto">
          <a:xfrm>
            <a:off x="1070881" y="1501775"/>
            <a:ext cx="6410325" cy="4413250"/>
          </a:xfrm>
          <a:prstGeom prst="triangle">
            <a:avLst>
              <a:gd name="adj" fmla="val 50453"/>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dirty="0" smtClean="0">
                <a:latin typeface="+mj-lt"/>
              </a:rPr>
              <a:t>                                                          </a:t>
            </a:r>
            <a:endParaRPr lang="en-US" sz="3200" b="1" dirty="0">
              <a:latin typeface="+mj-lt"/>
            </a:endParaRPr>
          </a:p>
        </p:txBody>
      </p:sp>
      <p:sp>
        <p:nvSpPr>
          <p:cNvPr id="28" name="AutoShape 34"/>
          <p:cNvSpPr>
            <a:spLocks noChangeArrowheads="1"/>
          </p:cNvSpPr>
          <p:nvPr/>
        </p:nvSpPr>
        <p:spPr bwMode="auto">
          <a:xfrm>
            <a:off x="2206853" y="2467197"/>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a:t>
            </a:r>
            <a:r>
              <a:rPr lang="en-US" sz="1600" b="1" dirty="0" smtClean="0">
                <a:solidFill>
                  <a:srgbClr val="FF0000"/>
                </a:solidFill>
                <a:latin typeface="+mj-lt"/>
              </a:rPr>
              <a:t>2012</a:t>
            </a:r>
            <a:endParaRPr lang="en-US" sz="1600" b="1" dirty="0">
              <a:solidFill>
                <a:srgbClr val="FF0000"/>
              </a:solidFill>
              <a:latin typeface="+mj-lt"/>
            </a:endParaRPr>
          </a:p>
        </p:txBody>
      </p:sp>
      <p:pic>
        <p:nvPicPr>
          <p:cNvPr id="30" name="Picture 29" descr="E:\Documents\Projects\MS 6425\VRT Downloads\Graphic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3752" y="1835391"/>
            <a:ext cx="1045943" cy="12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30"/>
          <p:cNvSpPr>
            <a:spLocks noChangeArrowheads="1"/>
          </p:cNvSpPr>
          <p:nvPr/>
        </p:nvSpPr>
        <p:spPr bwMode="auto">
          <a:xfrm>
            <a:off x="2237618" y="2045377"/>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smtClean="0">
                <a:latin typeface="+mj-lt"/>
              </a:rPr>
              <a:t>NETRICH</a:t>
            </a:r>
            <a:endParaRPr lang="en-US" sz="1800" b="1" dirty="0">
              <a:latin typeface="+mj-lt"/>
            </a:endParaRPr>
          </a:p>
        </p:txBody>
      </p:sp>
      <p:pic>
        <p:nvPicPr>
          <p:cNvPr id="34" name="Picture 33"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sp>
        <p:nvSpPr>
          <p:cNvPr id="35"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36"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pic>
        <p:nvPicPr>
          <p:cNvPr id="37" name="Picture 36"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sp>
        <p:nvSpPr>
          <p:cNvPr id="38"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39"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smtClean="0">
                <a:solidFill>
                  <a:srgbClr val="FF0000"/>
                </a:solidFill>
                <a:latin typeface="+mj-lt"/>
              </a:rPr>
              <a:t>Windows 8</a:t>
            </a:r>
            <a:endParaRPr lang="en-US" sz="1600" b="1" dirty="0">
              <a:solidFill>
                <a:srgbClr val="FF0000"/>
              </a:solidFill>
              <a:latin typeface="+mj-lt"/>
            </a:endParaRPr>
          </a:p>
        </p:txBody>
      </p:sp>
      <p:sp>
        <p:nvSpPr>
          <p:cNvPr id="3" name="Rounded Rectangle 2"/>
          <p:cNvSpPr/>
          <p:nvPr/>
        </p:nvSpPr>
        <p:spPr bwMode="auto">
          <a:xfrm>
            <a:off x="4876796" y="4891314"/>
            <a:ext cx="1727202" cy="36285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1100" dirty="0" smtClean="0"/>
              <a:t>Kerberos - Authentication </a:t>
            </a:r>
          </a:p>
          <a:p>
            <a:pPr algn="ctr"/>
            <a:r>
              <a:rPr lang="en-US" sz="1100" dirty="0" smtClean="0"/>
              <a:t>Request</a:t>
            </a:r>
            <a:endParaRPr lang="en-US" sz="1100" dirty="0"/>
          </a:p>
        </p:txBody>
      </p:sp>
      <p:graphicFrame>
        <p:nvGraphicFramePr>
          <p:cNvPr id="16" name="Group 26"/>
          <p:cNvGraphicFramePr>
            <a:graphicFrameLocks noGrp="1"/>
          </p:cNvGraphicFramePr>
          <p:nvPr>
            <p:extLst>
              <p:ext uri="{D42A27DB-BD31-4B8C-83A1-F6EECF244321}">
                <p14:modId xmlns:p14="http://schemas.microsoft.com/office/powerpoint/2010/main" val="1244834824"/>
              </p:ext>
            </p:extLst>
          </p:nvPr>
        </p:nvGraphicFramePr>
        <p:xfrm>
          <a:off x="4930544" y="1596577"/>
          <a:ext cx="2486255" cy="1347789"/>
        </p:xfrm>
        <a:graphic>
          <a:graphicData uri="http://schemas.openxmlformats.org/drawingml/2006/table">
            <a:tbl>
              <a:tblPr/>
              <a:tblGrid>
                <a:gridCol w="1235232">
                  <a:extLst>
                    <a:ext uri="{9D8B030D-6E8A-4147-A177-3AD203B41FA5}">
                      <a16:colId xmlns:a16="http://schemas.microsoft.com/office/drawing/2014/main" val="20000"/>
                    </a:ext>
                  </a:extLst>
                </a:gridCol>
                <a:gridCol w="1251023">
                  <a:extLst>
                    <a:ext uri="{9D8B030D-6E8A-4147-A177-3AD203B41FA5}">
                      <a16:colId xmlns:a16="http://schemas.microsoft.com/office/drawing/2014/main" val="20001"/>
                    </a:ext>
                  </a:extLst>
                </a:gridCol>
              </a:tblGrid>
              <a:tr h="26783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kern="1200" cap="none" normalizeH="0" baseline="0" dirty="0" smtClean="0">
                          <a:ln>
                            <a:noFill/>
                          </a:ln>
                          <a:solidFill>
                            <a:srgbClr val="FF0000"/>
                          </a:solidFill>
                          <a:effectLst/>
                          <a:latin typeface="Arial Narrow" pitchFamily="34" charset="0"/>
                          <a:ea typeface="+mn-ea"/>
                          <a:cs typeface="+mn-cs"/>
                        </a:rPr>
                        <a:t>CENTRALIZED US</a:t>
                      </a:r>
                      <a:r>
                        <a:rPr kumimoji="0" lang="en-US" sz="1400" b="1" i="0" u="none" strike="noStrike" cap="none" normalizeH="0" baseline="0" dirty="0" smtClean="0">
                          <a:ln>
                            <a:noFill/>
                          </a:ln>
                          <a:solidFill>
                            <a:srgbClr val="FF0000"/>
                          </a:solidFill>
                          <a:effectLst/>
                          <a:latin typeface="Arial Narrow" pitchFamily="34" charset="0"/>
                        </a:rPr>
                        <a:t>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user1</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user2</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Narrow" pitchFamily="34" charset="0"/>
                        </a:rPr>
                        <a:t>user3</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graphicFrame>
        <p:nvGraphicFramePr>
          <p:cNvPr id="18" name="Group 36"/>
          <p:cNvGraphicFramePr>
            <a:graphicFrameLocks noGrp="1"/>
          </p:cNvGraphicFramePr>
          <p:nvPr>
            <p:extLst>
              <p:ext uri="{D42A27DB-BD31-4B8C-83A1-F6EECF244321}">
                <p14:modId xmlns:p14="http://schemas.microsoft.com/office/powerpoint/2010/main" val="2874580591"/>
              </p:ext>
            </p:extLst>
          </p:nvPr>
        </p:nvGraphicFramePr>
        <p:xfrm>
          <a:off x="4925561" y="1895023"/>
          <a:ext cx="2491239" cy="347663"/>
        </p:xfrm>
        <a:graphic>
          <a:graphicData uri="http://schemas.openxmlformats.org/drawingml/2006/table">
            <a:tbl>
              <a:tblPr/>
              <a:tblGrid>
                <a:gridCol w="1237708">
                  <a:extLst>
                    <a:ext uri="{9D8B030D-6E8A-4147-A177-3AD203B41FA5}">
                      <a16:colId xmlns:a16="http://schemas.microsoft.com/office/drawing/2014/main" val="20000"/>
                    </a:ext>
                  </a:extLst>
                </a:gridCol>
                <a:gridCol w="1253531">
                  <a:extLst>
                    <a:ext uri="{9D8B030D-6E8A-4147-A177-3AD203B41FA5}">
                      <a16:colId xmlns:a16="http://schemas.microsoft.com/office/drawing/2014/main" val="20001"/>
                    </a:ext>
                  </a:extLst>
                </a:gridCol>
              </a:tblGrid>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rgbClr val="3333FF"/>
                          </a:solidFill>
                          <a:effectLst/>
                          <a:latin typeface="Arial Narrow" pitchFamily="34" charset="0"/>
                        </a:rPr>
                        <a:t>user1</a:t>
                      </a:r>
                    </a:p>
                  </a:txBody>
                  <a:tcPr anchor="ctr" horzOverflow="overflow">
                    <a:lnL cap="flat">
                      <a:noFill/>
                    </a:lnL>
                    <a:lnR>
                      <a:noFill/>
                    </a:lnR>
                    <a:lnT cap="flat">
                      <a:noFill/>
                    </a:lnT>
                    <a:lnB cap="flat">
                      <a:noFill/>
                    </a:lnB>
                    <a:lnTlToBr>
                      <a:noFill/>
                    </a:lnTlToBr>
                    <a:lnBlToTr>
                      <a:noFill/>
                    </a:lnBlToTr>
                    <a:no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3333FF"/>
                          </a:solidFill>
                          <a:effectLst/>
                          <a:latin typeface="Arial Narrow" pitchFamily="34" charset="0"/>
                        </a:rPr>
                        <a:t>****</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Rounded Rectangle 21"/>
          <p:cNvSpPr/>
          <p:nvPr/>
        </p:nvSpPr>
        <p:spPr bwMode="auto">
          <a:xfrm>
            <a:off x="3185884" y="2532742"/>
            <a:ext cx="1727202" cy="486229"/>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1100" dirty="0" smtClean="0"/>
              <a:t>Kerberos - Authentication </a:t>
            </a:r>
          </a:p>
          <a:p>
            <a:pPr algn="ctr"/>
            <a:r>
              <a:rPr lang="en-US" sz="1100" dirty="0" smtClean="0"/>
              <a:t>Successful</a:t>
            </a:r>
          </a:p>
          <a:p>
            <a:pPr algn="ctr"/>
            <a:r>
              <a:rPr lang="en-US" sz="1100" b="1" dirty="0" smtClean="0">
                <a:solidFill>
                  <a:srgbClr val="FF0000"/>
                </a:solidFill>
              </a:rPr>
              <a:t>Access Granted</a:t>
            </a:r>
            <a:endParaRPr lang="en-US" sz="1100" b="1" dirty="0">
              <a:solidFill>
                <a:srgbClr val="FF0000"/>
              </a:solidFill>
            </a:endParaRPr>
          </a:p>
        </p:txBody>
      </p:sp>
    </p:spTree>
    <p:extLst>
      <p:ext uri="{BB962C8B-B14F-4D97-AF65-F5344CB8AC3E}">
        <p14:creationId xmlns:p14="http://schemas.microsoft.com/office/powerpoint/2010/main" val="251155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grpId="1" nodeType="clickEffect">
                                  <p:stCondLst>
                                    <p:cond delay="0"/>
                                  </p:stCondLst>
                                  <p:childTnLst>
                                    <p:animMotion origin="layout" path="M -0.01128 0.02312 L -0.18489 -0.33457 " pathEditMode="relative" rAng="0" ptsTypes="AA">
                                      <p:cBhvr>
                                        <p:cTn id="10" dur="2000" fill="hold"/>
                                        <p:tgtEl>
                                          <p:spTgt spid="3"/>
                                        </p:tgtEl>
                                        <p:attrNameLst>
                                          <p:attrName>ppt_x</p:attrName>
                                          <p:attrName>ppt_y</p:attrName>
                                        </p:attrNameLst>
                                      </p:cBhvr>
                                      <p:rCtr x="-8681" y="-17896"/>
                                    </p:animMotion>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nodeType="clickEffect">
                                  <p:stCondLst>
                                    <p:cond delay="0"/>
                                  </p:stCondLst>
                                  <p:childTnLst>
                                    <p:anim calcmode="lin" valueType="num">
                                      <p:cBhvr>
                                        <p:cTn id="24" dur="500"/>
                                        <p:tgtEl>
                                          <p:spTgt spid="16"/>
                                        </p:tgtEl>
                                        <p:attrNameLst>
                                          <p:attrName>ppt_w</p:attrName>
                                        </p:attrNameLst>
                                      </p:cBhvr>
                                      <p:tavLst>
                                        <p:tav tm="0">
                                          <p:val>
                                            <p:strVal val="ppt_w"/>
                                          </p:val>
                                        </p:tav>
                                        <p:tav tm="100000">
                                          <p:val>
                                            <p:fltVal val="0"/>
                                          </p:val>
                                        </p:tav>
                                      </p:tavLst>
                                    </p:anim>
                                    <p:anim calcmode="lin" valueType="num">
                                      <p:cBhvr>
                                        <p:cTn id="25" dur="500"/>
                                        <p:tgtEl>
                                          <p:spTgt spid="16"/>
                                        </p:tgtEl>
                                        <p:attrNameLst>
                                          <p:attrName>ppt_h</p:attrName>
                                        </p:attrNameLst>
                                      </p:cBhvr>
                                      <p:tavLst>
                                        <p:tav tm="0">
                                          <p:val>
                                            <p:strVal val="ppt_h"/>
                                          </p:val>
                                        </p:tav>
                                        <p:tav tm="100000">
                                          <p:val>
                                            <p:fltVal val="0"/>
                                          </p:val>
                                        </p:tav>
                                      </p:tavLst>
                                    </p:anim>
                                    <p:set>
                                      <p:cBhvr>
                                        <p:cTn id="26" dur="1" fill="hold">
                                          <p:stCondLst>
                                            <p:cond delay="499"/>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500"/>
                            </p:stCondLst>
                            <p:childTnLst>
                              <p:par>
                                <p:cTn id="35" presetID="49" presetClass="path" presetSubtype="0" accel="50000" decel="50000" fill="hold" grpId="2" nodeType="afterEffect">
                                  <p:stCondLst>
                                    <p:cond delay="0"/>
                                  </p:stCondLst>
                                  <p:childTnLst>
                                    <p:animMotion origin="layout" path="M -1.94444E-6 -1.84971E-6 L 0.17396 0.35376 " pathEditMode="relative" rAng="0" ptsTypes="AA">
                                      <p:cBhvr>
                                        <p:cTn id="36" dur="2000" fill="hold"/>
                                        <p:tgtEl>
                                          <p:spTgt spid="22"/>
                                        </p:tgtEl>
                                        <p:attrNameLst>
                                          <p:attrName>ppt_x</p:attrName>
                                          <p:attrName>ppt_y</p:attrName>
                                        </p:attrNameLst>
                                      </p:cBhvr>
                                      <p:rCtr x="8698" y="17688"/>
                                    </p:animMotion>
                                  </p:childTnLst>
                                </p:cTn>
                              </p:par>
                            </p:childTnLst>
                          </p:cTn>
                        </p:par>
                        <p:par>
                          <p:cTn id="37" fill="hold">
                            <p:stCondLst>
                              <p:cond delay="2500"/>
                            </p:stCondLst>
                            <p:childTnLst>
                              <p:par>
                                <p:cTn id="38" presetID="1" presetClass="exit" presetSubtype="0" fill="hold" grpId="1" nodeType="afterEffect">
                                  <p:stCondLst>
                                    <p:cond delay="0"/>
                                  </p:stCondLst>
                                  <p:childTnLst>
                                    <p:set>
                                      <p:cBhvr>
                                        <p:cTn id="3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22" grpId="0" animBg="1"/>
      <p:bldP spid="22" grpId="1" animBg="1"/>
      <p:bldP spid="22"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4294967295"/>
          </p:nvPr>
        </p:nvSpPr>
        <p:spPr>
          <a:xfrm>
            <a:off x="6553200" y="6248400"/>
            <a:ext cx="1905000" cy="457200"/>
          </a:xfrm>
          <a:prstGeom prst="rect">
            <a:avLst/>
          </a:prstGeom>
        </p:spPr>
        <p:txBody>
          <a:bodyPr/>
          <a:lstStyle/>
          <a:p>
            <a:fld id="{CB8AB48E-1730-4C36-997E-97B5B54FE18B}" type="slidenum">
              <a:rPr lang="en-US"/>
              <a:pPr/>
              <a:t>31</a:t>
            </a:fld>
            <a:endParaRPr lang="en-US"/>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0" y="-1"/>
            <a:ext cx="9166626" cy="6858001"/>
          </a:xfrm>
          <a:prstGeom prst="rect">
            <a:avLst/>
          </a:prstGeom>
        </p:spPr>
      </p:pic>
    </p:spTree>
    <p:extLst>
      <p:ext uri="{BB962C8B-B14F-4D97-AF65-F5344CB8AC3E}">
        <p14:creationId xmlns:p14="http://schemas.microsoft.com/office/powerpoint/2010/main" val="10455334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What Is Active Directory Domain Services ?</a:t>
            </a:r>
          </a:p>
        </p:txBody>
      </p:sp>
      <p:sp>
        <p:nvSpPr>
          <p:cNvPr id="5123" name="Content Placeholder 2"/>
          <p:cNvSpPr>
            <a:spLocks noGrp="1"/>
          </p:cNvSpPr>
          <p:nvPr>
            <p:ph idx="1"/>
          </p:nvPr>
        </p:nvSpPr>
        <p:spPr/>
        <p:txBody>
          <a:bodyPr/>
          <a:lstStyle/>
          <a:p>
            <a:pPr>
              <a:lnSpc>
                <a:spcPct val="160000"/>
              </a:lnSpc>
              <a:buFontTx/>
              <a:buChar char="•"/>
            </a:pPr>
            <a:r>
              <a:rPr lang="en-US" altLang="ja-JP" dirty="0" smtClean="0"/>
              <a:t>The </a:t>
            </a:r>
            <a:r>
              <a:rPr lang="en-US" altLang="ja-JP" dirty="0"/>
              <a:t>AD DS database stores information on user identity, computers, groups, services and resources. </a:t>
            </a:r>
            <a:endParaRPr lang="en-US" altLang="ja-JP" dirty="0" smtClean="0"/>
          </a:p>
          <a:p>
            <a:pPr>
              <a:lnSpc>
                <a:spcPct val="160000"/>
              </a:lnSpc>
              <a:buFontTx/>
              <a:buChar char="•"/>
            </a:pPr>
            <a:r>
              <a:rPr lang="en-US" altLang="ja-JP" dirty="0" smtClean="0"/>
              <a:t>AD </a:t>
            </a:r>
            <a:r>
              <a:rPr lang="en-US" altLang="ja-JP" dirty="0"/>
              <a:t>DS </a:t>
            </a:r>
            <a:r>
              <a:rPr lang="en-US" altLang="ja-JP" dirty="0" smtClean="0"/>
              <a:t>domain </a:t>
            </a:r>
            <a:r>
              <a:rPr lang="en-US" altLang="ja-JP" dirty="0"/>
              <a:t>controllers also host the service that authenticates user and computer accounts when they log on </a:t>
            </a:r>
            <a:r>
              <a:rPr lang="en-US" altLang="ja-JP" dirty="0" smtClean="0"/>
              <a:t>to </a:t>
            </a:r>
            <a:r>
              <a:rPr lang="en-US" altLang="ja-JP" dirty="0"/>
              <a:t>the </a:t>
            </a:r>
            <a:r>
              <a:rPr lang="en-US" altLang="ja-JP" dirty="0" smtClean="0"/>
              <a:t>domain</a:t>
            </a:r>
          </a:p>
          <a:p>
            <a:pPr>
              <a:lnSpc>
                <a:spcPct val="160000"/>
              </a:lnSpc>
              <a:buFontTx/>
              <a:buChar char="•"/>
            </a:pPr>
            <a:endParaRPr lang="en-US" altLang="ja-JP" dirty="0" smtClean="0"/>
          </a:p>
        </p:txBody>
      </p:sp>
      <p:pic>
        <p:nvPicPr>
          <p:cNvPr id="4" name="Picture 5" descr="ActiveDirectory01"/>
          <p:cNvPicPr>
            <a:picLocks noChangeAspect="1" noChangeArrowheads="1"/>
          </p:cNvPicPr>
          <p:nvPr/>
        </p:nvPicPr>
        <p:blipFill>
          <a:blip r:embed="rId2"/>
          <a:srcRect/>
          <a:stretch>
            <a:fillRect/>
          </a:stretch>
        </p:blipFill>
        <p:spPr bwMode="auto">
          <a:xfrm>
            <a:off x="3576638" y="3695257"/>
            <a:ext cx="2147887" cy="1411287"/>
          </a:xfrm>
          <a:prstGeom prst="rect">
            <a:avLst/>
          </a:prstGeom>
          <a:noFill/>
        </p:spPr>
      </p:pic>
      <p:sp>
        <p:nvSpPr>
          <p:cNvPr id="5" name="AutoShape 6"/>
          <p:cNvSpPr>
            <a:spLocks noChangeArrowheads="1"/>
          </p:cNvSpPr>
          <p:nvPr/>
        </p:nvSpPr>
        <p:spPr bwMode="auto">
          <a:xfrm>
            <a:off x="3683000" y="3380932"/>
            <a:ext cx="2122714" cy="436562"/>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wrap="none" anchor="ctr"/>
          <a:lstStyle/>
          <a:p>
            <a:r>
              <a:rPr lang="en-US" b="1" dirty="0">
                <a:latin typeface="+mj-lt"/>
              </a:rPr>
              <a:t>Active </a:t>
            </a:r>
            <a:r>
              <a:rPr lang="en-US" b="1" dirty="0" smtClean="0">
                <a:latin typeface="+mj-lt"/>
              </a:rPr>
              <a:t>Directory DS</a:t>
            </a:r>
            <a:endParaRPr lang="en-US" b="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Domain</a:t>
            </a:r>
          </a:p>
        </p:txBody>
      </p:sp>
      <p:sp>
        <p:nvSpPr>
          <p:cNvPr id="5123" name="Content Placeholder 2"/>
          <p:cNvSpPr>
            <a:spLocks noGrp="1"/>
          </p:cNvSpPr>
          <p:nvPr>
            <p:ph idx="1"/>
          </p:nvPr>
        </p:nvSpPr>
        <p:spPr/>
        <p:txBody>
          <a:bodyPr/>
          <a:lstStyle/>
          <a:p>
            <a:pPr>
              <a:buFontTx/>
              <a:buChar char="•"/>
            </a:pPr>
            <a:r>
              <a:rPr lang="en-US" dirty="0" smtClean="0">
                <a:latin typeface="+mn-lt"/>
              </a:rPr>
              <a:t>Domain </a:t>
            </a:r>
            <a:r>
              <a:rPr lang="en-US" dirty="0">
                <a:latin typeface="+mn-lt"/>
              </a:rPr>
              <a:t>is a logical grouping of user, </a:t>
            </a:r>
            <a:r>
              <a:rPr lang="en-US" dirty="0" smtClean="0">
                <a:latin typeface="+mn-lt"/>
              </a:rPr>
              <a:t>computer</a:t>
            </a:r>
            <a:r>
              <a:rPr lang="en-US" dirty="0">
                <a:latin typeface="+mn-lt"/>
              </a:rPr>
              <a:t>, and group objects for the purpose of </a:t>
            </a:r>
            <a:r>
              <a:rPr lang="en-US" dirty="0" smtClean="0">
                <a:latin typeface="+mn-lt"/>
              </a:rPr>
              <a:t>management </a:t>
            </a:r>
            <a:r>
              <a:rPr lang="en-US" dirty="0">
                <a:latin typeface="+mn-lt"/>
              </a:rPr>
              <a:t>and security.</a:t>
            </a:r>
            <a:endParaRPr lang="en-US" dirty="0" smtClean="0">
              <a:latin typeface="+mn-lt"/>
            </a:endParaRPr>
          </a:p>
          <a:p>
            <a:pPr>
              <a:buFontTx/>
              <a:buChar char="•"/>
            </a:pPr>
            <a:r>
              <a:rPr lang="en-US" dirty="0" smtClean="0">
                <a:latin typeface="+mn-lt"/>
              </a:rPr>
              <a:t>Creating the initial domain controller in a network also creates the domain—you cannot have a domain without at least one domain controller.</a:t>
            </a:r>
          </a:p>
          <a:p>
            <a:pPr>
              <a:buFontTx/>
              <a:buChar char="•"/>
            </a:pPr>
            <a:r>
              <a:rPr lang="en-US" dirty="0" smtClean="0">
                <a:latin typeface="+mn-lt"/>
              </a:rPr>
              <a:t>Each domain is identified by a DNS domain name.</a:t>
            </a:r>
          </a:p>
        </p:txBody>
      </p:sp>
      <p:pic>
        <p:nvPicPr>
          <p:cNvPr id="4" name="Picture 4" descr="2Domain01"/>
          <p:cNvPicPr>
            <a:picLocks noChangeAspect="1" noChangeArrowheads="1"/>
          </p:cNvPicPr>
          <p:nvPr/>
        </p:nvPicPr>
        <p:blipFill>
          <a:blip r:embed="rId2"/>
          <a:srcRect/>
          <a:stretch>
            <a:fillRect/>
          </a:stretch>
        </p:blipFill>
        <p:spPr bwMode="auto">
          <a:xfrm>
            <a:off x="5339058" y="3897481"/>
            <a:ext cx="3403600" cy="2155825"/>
          </a:xfrm>
          <a:prstGeom prst="rect">
            <a:avLst/>
          </a:prstGeom>
          <a:noFill/>
        </p:spPr>
      </p:pic>
      <p:sp>
        <p:nvSpPr>
          <p:cNvPr id="5" name="Text Box 5"/>
          <p:cNvSpPr txBox="1">
            <a:spLocks noChangeArrowheads="1"/>
          </p:cNvSpPr>
          <p:nvPr/>
        </p:nvSpPr>
        <p:spPr bwMode="auto">
          <a:xfrm rot="4855">
            <a:off x="6342815" y="5740571"/>
            <a:ext cx="1172116" cy="301621"/>
          </a:xfrm>
          <a:prstGeom prst="rect">
            <a:avLst/>
          </a:prstGeom>
          <a:noFill/>
          <a:ln w="9525">
            <a:noFill/>
            <a:miter lim="800000"/>
            <a:headEnd/>
            <a:tailEnd/>
          </a:ln>
          <a:effectLst/>
        </p:spPr>
        <p:txBody>
          <a:bodyPr wrap="none" tIns="27432" bIns="27432" anchor="ctr">
            <a:spAutoFit/>
          </a:bodyPr>
          <a:lstStyle/>
          <a:p>
            <a:r>
              <a:rPr lang="en-US" sz="1600" b="1" dirty="0" smtClean="0">
                <a:latin typeface="+mj-lt"/>
              </a:rPr>
              <a:t>NETRICH.IN</a:t>
            </a:r>
            <a:endParaRPr lang="en-US" sz="1600" b="1" dirty="0">
              <a:latin typeface="+mj-lt"/>
            </a:endParaRPr>
          </a:p>
        </p:txBody>
      </p:sp>
      <p:pic>
        <p:nvPicPr>
          <p:cNvPr id="6" name="Picture 6" descr="Server01"/>
          <p:cNvPicPr>
            <a:picLocks noChangeAspect="1" noChangeArrowheads="1"/>
          </p:cNvPicPr>
          <p:nvPr/>
        </p:nvPicPr>
        <p:blipFill>
          <a:blip r:embed="rId3" cstate="print"/>
          <a:srcRect/>
          <a:stretch>
            <a:fillRect/>
          </a:stretch>
        </p:blipFill>
        <p:spPr bwMode="auto">
          <a:xfrm>
            <a:off x="6605814" y="4187994"/>
            <a:ext cx="746125" cy="944562"/>
          </a:xfrm>
          <a:prstGeom prst="rect">
            <a:avLst/>
          </a:prstGeom>
          <a:noFill/>
          <a:ln w="9525">
            <a:noFill/>
            <a:miter lim="800000"/>
            <a:headEnd/>
            <a:tailEnd/>
          </a:ln>
          <a:effectLst/>
        </p:spPr>
      </p:pic>
      <p:pic>
        <p:nvPicPr>
          <p:cNvPr id="7" name="Picture 7" descr="Computer_DesktopComputer01"/>
          <p:cNvPicPr>
            <a:picLocks noChangeAspect="1" noChangeArrowheads="1"/>
          </p:cNvPicPr>
          <p:nvPr/>
        </p:nvPicPr>
        <p:blipFill>
          <a:blip r:embed="rId4" cstate="print"/>
          <a:srcRect/>
          <a:stretch>
            <a:fillRect/>
          </a:stretch>
        </p:blipFill>
        <p:spPr bwMode="auto">
          <a:xfrm>
            <a:off x="7383689" y="5107156"/>
            <a:ext cx="538163" cy="627063"/>
          </a:xfrm>
          <a:prstGeom prst="rect">
            <a:avLst/>
          </a:prstGeom>
          <a:noFill/>
          <a:ln w="9525">
            <a:noFill/>
            <a:miter lim="800000"/>
            <a:headEnd/>
            <a:tailEnd/>
          </a:ln>
          <a:effectLst/>
        </p:spPr>
      </p:pic>
      <p:pic>
        <p:nvPicPr>
          <p:cNvPr id="8" name="Picture 8" descr="Computer_DesktopComputer01"/>
          <p:cNvPicPr>
            <a:picLocks noChangeAspect="1" noChangeArrowheads="1"/>
          </p:cNvPicPr>
          <p:nvPr/>
        </p:nvPicPr>
        <p:blipFill>
          <a:blip r:embed="rId4" cstate="print"/>
          <a:srcRect/>
          <a:stretch>
            <a:fillRect/>
          </a:stretch>
        </p:blipFill>
        <p:spPr bwMode="auto">
          <a:xfrm>
            <a:off x="6709002" y="5070644"/>
            <a:ext cx="538162" cy="627062"/>
          </a:xfrm>
          <a:prstGeom prst="rect">
            <a:avLst/>
          </a:prstGeom>
          <a:noFill/>
          <a:ln w="9525">
            <a:noFill/>
            <a:miter lim="800000"/>
            <a:headEnd/>
            <a:tailEnd/>
          </a:ln>
          <a:effectLst/>
        </p:spPr>
      </p:pic>
      <p:pic>
        <p:nvPicPr>
          <p:cNvPr id="9" name="Picture 9" descr="Computer_DesktopComputer01"/>
          <p:cNvPicPr>
            <a:picLocks noChangeAspect="1" noChangeArrowheads="1"/>
          </p:cNvPicPr>
          <p:nvPr/>
        </p:nvPicPr>
        <p:blipFill>
          <a:blip r:embed="rId4" cstate="print"/>
          <a:srcRect/>
          <a:stretch>
            <a:fillRect/>
          </a:stretch>
        </p:blipFill>
        <p:spPr bwMode="auto">
          <a:xfrm>
            <a:off x="6069239" y="5053181"/>
            <a:ext cx="538163" cy="627063"/>
          </a:xfrm>
          <a:prstGeom prst="rect">
            <a:avLst/>
          </a:prstGeom>
          <a:noFill/>
          <a:ln w="9525">
            <a:noFill/>
            <a:miter lim="800000"/>
            <a:headEnd/>
            <a:tailEnd/>
          </a:ln>
          <a:effectLst/>
        </p:spPr>
      </p:pic>
      <p:pic>
        <p:nvPicPr>
          <p:cNvPr id="10" name="Picture 9" descr="chiranjeevi-megastar.gif"/>
          <p:cNvPicPr>
            <a:picLocks noChangeAspect="1"/>
          </p:cNvPicPr>
          <p:nvPr/>
        </p:nvPicPr>
        <p:blipFill>
          <a:blip r:embed="rId5"/>
          <a:stretch>
            <a:fillRect/>
          </a:stretch>
        </p:blipFill>
        <p:spPr>
          <a:xfrm>
            <a:off x="351596" y="3852863"/>
            <a:ext cx="4743450" cy="1895475"/>
          </a:xfrm>
          <a:prstGeom prst="rect">
            <a:avLst/>
          </a:prstGeom>
        </p:spPr>
      </p:pic>
    </p:spTree>
    <p:extLst>
      <p:ext uri="{BB962C8B-B14F-4D97-AF65-F5344CB8AC3E}">
        <p14:creationId xmlns:p14="http://schemas.microsoft.com/office/powerpoint/2010/main" val="37447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upLeft)">
                                      <p:cBhvr>
                                        <p:cTn id="15" dur="500"/>
                                        <p:tgtEl>
                                          <p:spTgt spid="7"/>
                                        </p:tgtEl>
                                      </p:cBhvr>
                                    </p:animEffect>
                                  </p:childTnLst>
                                </p:cTn>
                              </p:par>
                              <p:par>
                                <p:cTn id="16" presetID="18" presetClass="entr" presetSubtype="9"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upLeft)">
                                      <p:cBhvr>
                                        <p:cTn id="18" dur="500"/>
                                        <p:tgtEl>
                                          <p:spTgt spid="8"/>
                                        </p:tgtEl>
                                      </p:cBhvr>
                                    </p:animEffect>
                                  </p:childTnLst>
                                </p:cTn>
                              </p:par>
                              <p:par>
                                <p:cTn id="19" presetID="18" presetClass="entr" presetSubtype="9"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up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Tree</a:t>
            </a:r>
          </a:p>
        </p:txBody>
      </p:sp>
      <p:grpSp>
        <p:nvGrpSpPr>
          <p:cNvPr id="2" name="Group 31"/>
          <p:cNvGrpSpPr>
            <a:grpSpLocks/>
          </p:cNvGrpSpPr>
          <p:nvPr/>
        </p:nvGrpSpPr>
        <p:grpSpPr bwMode="auto">
          <a:xfrm>
            <a:off x="1476757" y="1202268"/>
            <a:ext cx="2612125" cy="1333058"/>
            <a:chOff x="1723" y="506"/>
            <a:chExt cx="1520" cy="965"/>
          </a:xfrm>
        </p:grpSpPr>
        <p:pic>
          <p:nvPicPr>
            <p:cNvPr id="5" name="Picture 12" descr="2Domain01"/>
            <p:cNvPicPr>
              <a:picLocks noChangeAspect="1" noChangeArrowheads="1"/>
            </p:cNvPicPr>
            <p:nvPr/>
          </p:nvPicPr>
          <p:blipFill>
            <a:blip r:embed="rId2"/>
            <a:srcRect/>
            <a:stretch>
              <a:fillRect/>
            </a:stretch>
          </p:blipFill>
          <p:spPr bwMode="auto">
            <a:xfrm>
              <a:off x="1723" y="506"/>
              <a:ext cx="1520" cy="965"/>
            </a:xfrm>
            <a:prstGeom prst="rect">
              <a:avLst/>
            </a:prstGeom>
            <a:noFill/>
          </p:spPr>
        </p:pic>
        <p:sp>
          <p:nvSpPr>
            <p:cNvPr id="6" name="Rectangle 24"/>
            <p:cNvSpPr>
              <a:spLocks noChangeArrowheads="1"/>
            </p:cNvSpPr>
            <p:nvPr/>
          </p:nvSpPr>
          <p:spPr bwMode="auto">
            <a:xfrm>
              <a:off x="1990" y="1152"/>
              <a:ext cx="1109" cy="233"/>
            </a:xfrm>
            <a:prstGeom prst="rect">
              <a:avLst/>
            </a:prstGeom>
            <a:noFill/>
            <a:ln w="9525">
              <a:noFill/>
              <a:miter lim="800000"/>
              <a:headEnd/>
              <a:tailEnd/>
            </a:ln>
            <a:effectLst/>
          </p:spPr>
          <p:txBody>
            <a:bodyPr wrap="none">
              <a:spAutoFit/>
            </a:bodyPr>
            <a:lstStyle/>
            <a:p>
              <a:pPr algn="ctr"/>
              <a:r>
                <a:rPr lang="en-US" b="1" dirty="0">
                  <a:solidFill>
                    <a:srgbClr val="FF0000"/>
                  </a:solidFill>
                  <a:latin typeface="+mj-lt"/>
                </a:rPr>
                <a:t>(Parent Domain)</a:t>
              </a:r>
            </a:p>
          </p:txBody>
        </p:sp>
        <p:sp>
          <p:nvSpPr>
            <p:cNvPr id="7" name="Text Box 13"/>
            <p:cNvSpPr txBox="1">
              <a:spLocks noChangeArrowheads="1"/>
            </p:cNvSpPr>
            <p:nvPr/>
          </p:nvSpPr>
          <p:spPr bwMode="auto">
            <a:xfrm rot="4855">
              <a:off x="2210" y="1050"/>
              <a:ext cx="547" cy="218"/>
            </a:xfrm>
            <a:prstGeom prst="rect">
              <a:avLst/>
            </a:prstGeom>
            <a:noFill/>
            <a:ln w="9525">
              <a:noFill/>
              <a:miter lim="800000"/>
              <a:headEnd/>
              <a:tailEnd/>
            </a:ln>
            <a:effectLst/>
          </p:spPr>
          <p:txBody>
            <a:bodyPr wrap="none" tIns="27432" bIns="27432" anchor="ctr">
              <a:spAutoFit/>
            </a:bodyPr>
            <a:lstStyle/>
            <a:p>
              <a:pPr algn="ctr"/>
              <a:r>
                <a:rPr lang="en-US" sz="1600" b="1" dirty="0" smtClean="0">
                  <a:latin typeface="+mj-lt"/>
                </a:rPr>
                <a:t>MS.COM</a:t>
              </a:r>
              <a:endParaRPr lang="en-US" sz="1600" b="1" dirty="0">
                <a:latin typeface="+mj-lt"/>
              </a:endParaRPr>
            </a:p>
          </p:txBody>
        </p:sp>
      </p:grpSp>
      <p:sp>
        <p:nvSpPr>
          <p:cNvPr id="8" name="Line 17"/>
          <p:cNvSpPr>
            <a:spLocks noChangeShapeType="1"/>
          </p:cNvSpPr>
          <p:nvPr/>
        </p:nvSpPr>
        <p:spPr bwMode="auto">
          <a:xfrm>
            <a:off x="4080288" y="2426194"/>
            <a:ext cx="524144" cy="493162"/>
          </a:xfrm>
          <a:prstGeom prst="line">
            <a:avLst/>
          </a:prstGeom>
          <a:noFill/>
          <a:ln w="57150">
            <a:solidFill>
              <a:srgbClr val="FF9900"/>
            </a:solidFill>
            <a:round/>
            <a:headEnd type="triangle" w="med" len="med"/>
            <a:tailEnd type="triangle" w="med" len="med"/>
          </a:ln>
          <a:effectLst/>
        </p:spPr>
        <p:txBody>
          <a:bodyPr wrap="none" bIns="0" anchor="ctr"/>
          <a:lstStyle/>
          <a:p>
            <a:pPr algn="ctr"/>
            <a:endParaRPr lang="en-US">
              <a:latin typeface="+mj-lt"/>
            </a:endParaRPr>
          </a:p>
        </p:txBody>
      </p:sp>
      <p:grpSp>
        <p:nvGrpSpPr>
          <p:cNvPr id="3" name="Group 32"/>
          <p:cNvGrpSpPr>
            <a:grpSpLocks/>
          </p:cNvGrpSpPr>
          <p:nvPr/>
        </p:nvGrpSpPr>
        <p:grpSpPr bwMode="auto">
          <a:xfrm>
            <a:off x="3272591" y="2919356"/>
            <a:ext cx="2612125" cy="1333058"/>
            <a:chOff x="1744" y="453"/>
            <a:chExt cx="1520" cy="965"/>
          </a:xfrm>
        </p:grpSpPr>
        <p:pic>
          <p:nvPicPr>
            <p:cNvPr id="10" name="Picture 33" descr="2Domain01"/>
            <p:cNvPicPr>
              <a:picLocks noChangeAspect="1" noChangeArrowheads="1"/>
            </p:cNvPicPr>
            <p:nvPr/>
          </p:nvPicPr>
          <p:blipFill>
            <a:blip r:embed="rId2"/>
            <a:srcRect/>
            <a:stretch>
              <a:fillRect/>
            </a:stretch>
          </p:blipFill>
          <p:spPr bwMode="auto">
            <a:xfrm>
              <a:off x="1744" y="453"/>
              <a:ext cx="1520" cy="965"/>
            </a:xfrm>
            <a:prstGeom prst="rect">
              <a:avLst/>
            </a:prstGeom>
            <a:noFill/>
          </p:spPr>
        </p:pic>
        <p:sp>
          <p:nvSpPr>
            <p:cNvPr id="11" name="Rectangle 34"/>
            <p:cNvSpPr>
              <a:spLocks noChangeArrowheads="1"/>
            </p:cNvSpPr>
            <p:nvPr/>
          </p:nvSpPr>
          <p:spPr bwMode="auto">
            <a:xfrm>
              <a:off x="1990" y="1152"/>
              <a:ext cx="1016" cy="233"/>
            </a:xfrm>
            <a:prstGeom prst="rect">
              <a:avLst/>
            </a:prstGeom>
            <a:noFill/>
            <a:ln w="9525">
              <a:noFill/>
              <a:miter lim="800000"/>
              <a:headEnd/>
              <a:tailEnd/>
            </a:ln>
            <a:effectLst/>
          </p:spPr>
          <p:txBody>
            <a:bodyPr wrap="none">
              <a:spAutoFit/>
            </a:bodyPr>
            <a:lstStyle/>
            <a:p>
              <a:pPr algn="ctr"/>
              <a:r>
                <a:rPr lang="en-US" b="1">
                  <a:solidFill>
                    <a:srgbClr val="FF0000"/>
                  </a:solidFill>
                  <a:latin typeface="+mj-lt"/>
                </a:rPr>
                <a:t>(Child Domain)</a:t>
              </a:r>
            </a:p>
          </p:txBody>
        </p:sp>
        <p:sp>
          <p:nvSpPr>
            <p:cNvPr id="12" name="Text Box 35"/>
            <p:cNvSpPr txBox="1">
              <a:spLocks noChangeArrowheads="1"/>
            </p:cNvSpPr>
            <p:nvPr/>
          </p:nvSpPr>
          <p:spPr bwMode="auto">
            <a:xfrm rot="4855">
              <a:off x="2061" y="997"/>
              <a:ext cx="887" cy="218"/>
            </a:xfrm>
            <a:prstGeom prst="rect">
              <a:avLst/>
            </a:prstGeom>
            <a:noFill/>
            <a:ln w="9525">
              <a:noFill/>
              <a:miter lim="800000"/>
              <a:headEnd/>
              <a:tailEnd/>
            </a:ln>
            <a:effectLst/>
          </p:spPr>
          <p:txBody>
            <a:bodyPr wrap="none" tIns="27432" bIns="27432" anchor="ctr">
              <a:spAutoFit/>
            </a:bodyPr>
            <a:lstStyle/>
            <a:p>
              <a:pPr algn="ctr"/>
              <a:r>
                <a:rPr lang="en-US" sz="1600" b="1" dirty="0" smtClean="0">
                  <a:latin typeface="+mj-lt"/>
                </a:rPr>
                <a:t>MCITP.MS.COM</a:t>
              </a:r>
              <a:endParaRPr lang="en-US" sz="1600" b="1" dirty="0">
                <a:latin typeface="+mj-lt"/>
              </a:endParaRPr>
            </a:p>
          </p:txBody>
        </p:sp>
      </p:grpSp>
      <p:grpSp>
        <p:nvGrpSpPr>
          <p:cNvPr id="4" name="Group 41"/>
          <p:cNvGrpSpPr>
            <a:grpSpLocks/>
          </p:cNvGrpSpPr>
          <p:nvPr/>
        </p:nvGrpSpPr>
        <p:grpSpPr bwMode="auto">
          <a:xfrm>
            <a:off x="5059839" y="4643352"/>
            <a:ext cx="2612126" cy="1333058"/>
            <a:chOff x="4032" y="3269"/>
            <a:chExt cx="1520" cy="965"/>
          </a:xfrm>
        </p:grpSpPr>
        <p:pic>
          <p:nvPicPr>
            <p:cNvPr id="14" name="Picture 38" descr="2Domain01"/>
            <p:cNvPicPr>
              <a:picLocks noChangeAspect="1" noChangeArrowheads="1"/>
            </p:cNvPicPr>
            <p:nvPr/>
          </p:nvPicPr>
          <p:blipFill>
            <a:blip r:embed="rId2"/>
            <a:srcRect/>
            <a:stretch>
              <a:fillRect/>
            </a:stretch>
          </p:blipFill>
          <p:spPr bwMode="auto">
            <a:xfrm>
              <a:off x="4032" y="3269"/>
              <a:ext cx="1520" cy="965"/>
            </a:xfrm>
            <a:prstGeom prst="rect">
              <a:avLst/>
            </a:prstGeom>
            <a:noFill/>
          </p:spPr>
        </p:pic>
        <p:sp>
          <p:nvSpPr>
            <p:cNvPr id="15" name="Rectangle 39"/>
            <p:cNvSpPr>
              <a:spLocks noChangeArrowheads="1"/>
            </p:cNvSpPr>
            <p:nvPr/>
          </p:nvSpPr>
          <p:spPr bwMode="auto">
            <a:xfrm>
              <a:off x="4088" y="3968"/>
              <a:ext cx="1418" cy="233"/>
            </a:xfrm>
            <a:prstGeom prst="rect">
              <a:avLst/>
            </a:prstGeom>
            <a:noFill/>
            <a:ln w="9525">
              <a:noFill/>
              <a:miter lim="800000"/>
              <a:headEnd/>
              <a:tailEnd/>
            </a:ln>
            <a:effectLst/>
          </p:spPr>
          <p:txBody>
            <a:bodyPr wrap="none">
              <a:spAutoFit/>
            </a:bodyPr>
            <a:lstStyle/>
            <a:p>
              <a:pPr algn="ctr"/>
              <a:r>
                <a:rPr lang="en-US" b="1" dirty="0">
                  <a:solidFill>
                    <a:srgbClr val="FF0000"/>
                  </a:solidFill>
                  <a:latin typeface="+mj-lt"/>
                </a:rPr>
                <a:t>(Grand Child Domain)</a:t>
              </a:r>
            </a:p>
          </p:txBody>
        </p:sp>
        <p:sp>
          <p:nvSpPr>
            <p:cNvPr id="16" name="Text Box 40"/>
            <p:cNvSpPr txBox="1">
              <a:spLocks noChangeArrowheads="1"/>
            </p:cNvSpPr>
            <p:nvPr/>
          </p:nvSpPr>
          <p:spPr bwMode="auto">
            <a:xfrm rot="4855">
              <a:off x="4191" y="3813"/>
              <a:ext cx="1202" cy="218"/>
            </a:xfrm>
            <a:prstGeom prst="rect">
              <a:avLst/>
            </a:prstGeom>
            <a:noFill/>
            <a:ln w="9525">
              <a:noFill/>
              <a:miter lim="800000"/>
              <a:headEnd/>
              <a:tailEnd/>
            </a:ln>
            <a:effectLst/>
          </p:spPr>
          <p:txBody>
            <a:bodyPr wrap="none" tIns="27432" bIns="27432" anchor="ctr">
              <a:spAutoFit/>
            </a:bodyPr>
            <a:lstStyle/>
            <a:p>
              <a:pPr algn="ctr"/>
              <a:r>
                <a:rPr lang="en-US" sz="1600" b="1" dirty="0" smtClean="0">
                  <a:latin typeface="+mj-lt"/>
                </a:rPr>
                <a:t>MCTS.MCITP.MS.COM</a:t>
              </a:r>
              <a:endParaRPr lang="en-US" sz="1600" b="1" dirty="0">
                <a:latin typeface="+mj-lt"/>
              </a:endParaRPr>
            </a:p>
          </p:txBody>
        </p:sp>
      </p:grpSp>
      <p:sp>
        <p:nvSpPr>
          <p:cNvPr id="17" name="Line 42"/>
          <p:cNvSpPr>
            <a:spLocks noChangeShapeType="1"/>
          </p:cNvSpPr>
          <p:nvPr/>
        </p:nvSpPr>
        <p:spPr bwMode="auto">
          <a:xfrm>
            <a:off x="5884716" y="4179199"/>
            <a:ext cx="524144" cy="493163"/>
          </a:xfrm>
          <a:prstGeom prst="line">
            <a:avLst/>
          </a:prstGeom>
          <a:noFill/>
          <a:ln w="57150">
            <a:solidFill>
              <a:srgbClr val="FF9900"/>
            </a:solidFill>
            <a:round/>
            <a:headEnd type="triangle" w="med" len="med"/>
            <a:tailEnd type="triangle" w="med" len="med"/>
          </a:ln>
          <a:effectLst/>
        </p:spPr>
        <p:txBody>
          <a:bodyPr wrap="none" bIns="0" anchor="ctr"/>
          <a:lstStyle/>
          <a:p>
            <a:pPr algn="ctr"/>
            <a:endParaRPr lang="en-US">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Tree</a:t>
            </a:r>
          </a:p>
        </p:txBody>
      </p:sp>
      <p:sp>
        <p:nvSpPr>
          <p:cNvPr id="5123" name="Content Placeholder 2"/>
          <p:cNvSpPr>
            <a:spLocks noGrp="1"/>
          </p:cNvSpPr>
          <p:nvPr>
            <p:ph idx="1"/>
          </p:nvPr>
        </p:nvSpPr>
        <p:spPr/>
        <p:txBody>
          <a:bodyPr/>
          <a:lstStyle/>
          <a:p>
            <a:pPr eaLnBrk="1" hangingPunct="1">
              <a:lnSpc>
                <a:spcPct val="150000"/>
              </a:lnSpc>
              <a:spcBef>
                <a:spcPts val="0"/>
              </a:spcBef>
              <a:buFontTx/>
              <a:buChar char="•"/>
            </a:pPr>
            <a:r>
              <a:rPr lang="en-US" dirty="0" smtClean="0"/>
              <a:t>Tree is a set of one or more domains with contiguous names. </a:t>
            </a:r>
          </a:p>
          <a:p>
            <a:pPr eaLnBrk="1" hangingPunct="1">
              <a:lnSpc>
                <a:spcPct val="150000"/>
              </a:lnSpc>
              <a:spcBef>
                <a:spcPts val="0"/>
              </a:spcBef>
              <a:buFontTx/>
              <a:buChar char="•"/>
            </a:pPr>
            <a:r>
              <a:rPr lang="en-US" dirty="0" smtClean="0"/>
              <a:t>If more than one domain exists, you can combine the multiple domains into hierarchical tree structures. </a:t>
            </a:r>
          </a:p>
          <a:p>
            <a:pPr eaLnBrk="1" hangingPunct="1">
              <a:lnSpc>
                <a:spcPct val="150000"/>
              </a:lnSpc>
              <a:spcBef>
                <a:spcPts val="0"/>
              </a:spcBef>
              <a:buFontTx/>
              <a:buChar char="•"/>
            </a:pPr>
            <a:r>
              <a:rPr lang="en-US" dirty="0" smtClean="0"/>
              <a:t>The first domain created is the root domain of the first tree. </a:t>
            </a:r>
          </a:p>
          <a:p>
            <a:pPr eaLnBrk="1" hangingPunct="1">
              <a:lnSpc>
                <a:spcPct val="150000"/>
              </a:lnSpc>
              <a:spcBef>
                <a:spcPts val="0"/>
              </a:spcBef>
              <a:buFontTx/>
              <a:buChar char="•"/>
            </a:pPr>
            <a:r>
              <a:rPr lang="en-US" dirty="0" smtClean="0"/>
              <a:t>Other domains in the same domain tree are child domains.</a:t>
            </a:r>
          </a:p>
          <a:p>
            <a:pPr eaLnBrk="1" hangingPunct="1">
              <a:lnSpc>
                <a:spcPct val="150000"/>
              </a:lnSpc>
              <a:spcBef>
                <a:spcPts val="0"/>
              </a:spcBef>
              <a:buFontTx/>
              <a:buChar char="•"/>
            </a:pPr>
            <a:r>
              <a:rPr lang="en-US" dirty="0" smtClean="0"/>
              <a:t>A domain immediately above another domain in the same domain tree is its parent.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Forest</a:t>
            </a:r>
          </a:p>
        </p:txBody>
      </p:sp>
      <p:sp>
        <p:nvSpPr>
          <p:cNvPr id="5" name="AutoShape 47"/>
          <p:cNvSpPr>
            <a:spLocks noChangeArrowheads="1"/>
          </p:cNvSpPr>
          <p:nvPr/>
        </p:nvSpPr>
        <p:spPr bwMode="auto">
          <a:xfrm>
            <a:off x="1554480" y="1390650"/>
            <a:ext cx="6019800" cy="4699000"/>
          </a:xfrm>
          <a:prstGeom prst="roundRect">
            <a:avLst>
              <a:gd name="adj" fmla="val 5926"/>
            </a:avLst>
          </a:prstGeom>
          <a:gradFill rotWithShape="1">
            <a:gsLst>
              <a:gs pos="0">
                <a:srgbClr val="FFFFFF"/>
              </a:gs>
              <a:gs pos="100000">
                <a:srgbClr val="EEEFD7"/>
              </a:gs>
            </a:gsLst>
            <a:lin ang="5400000" scaled="1"/>
          </a:gradFill>
          <a:ln w="57150" algn="ctr">
            <a:solidFill>
              <a:srgbClr val="0000FF"/>
            </a:solidFill>
            <a:round/>
            <a:headEnd/>
            <a:tailEnd/>
          </a:ln>
          <a:effectLst/>
        </p:spPr>
        <p:txBody>
          <a:bodyPr/>
          <a:lstStyle/>
          <a:p>
            <a:pPr algn="ctr"/>
            <a:endParaRPr lang="en-US">
              <a:latin typeface="+mj-lt"/>
            </a:endParaRPr>
          </a:p>
        </p:txBody>
      </p:sp>
      <p:grpSp>
        <p:nvGrpSpPr>
          <p:cNvPr id="2" name="Group 52"/>
          <p:cNvGrpSpPr>
            <a:grpSpLocks/>
          </p:cNvGrpSpPr>
          <p:nvPr/>
        </p:nvGrpSpPr>
        <p:grpSpPr bwMode="auto">
          <a:xfrm>
            <a:off x="1941830" y="1966912"/>
            <a:ext cx="2095500" cy="1333499"/>
            <a:chOff x="1012" y="1335"/>
            <a:chExt cx="1320" cy="840"/>
          </a:xfrm>
        </p:grpSpPr>
        <p:pic>
          <p:nvPicPr>
            <p:cNvPr id="7" name="Picture 28" descr="2Domain01"/>
            <p:cNvPicPr>
              <a:picLocks noChangeAspect="1" noChangeArrowheads="1"/>
            </p:cNvPicPr>
            <p:nvPr/>
          </p:nvPicPr>
          <p:blipFill>
            <a:blip r:embed="rId2"/>
            <a:srcRect/>
            <a:stretch>
              <a:fillRect/>
            </a:stretch>
          </p:blipFill>
          <p:spPr bwMode="auto">
            <a:xfrm>
              <a:off x="1012" y="1335"/>
              <a:ext cx="1320" cy="836"/>
            </a:xfrm>
            <a:prstGeom prst="rect">
              <a:avLst/>
            </a:prstGeom>
            <a:noFill/>
          </p:spPr>
        </p:pic>
        <p:sp>
          <p:nvSpPr>
            <p:cNvPr id="8" name="Rectangle 29"/>
            <p:cNvSpPr>
              <a:spLocks noChangeArrowheads="1"/>
            </p:cNvSpPr>
            <p:nvPr/>
          </p:nvSpPr>
          <p:spPr bwMode="auto">
            <a:xfrm>
              <a:off x="1056" y="1942"/>
              <a:ext cx="1220" cy="233"/>
            </a:xfrm>
            <a:prstGeom prst="rect">
              <a:avLst/>
            </a:prstGeom>
            <a:noFill/>
            <a:ln w="9525">
              <a:noFill/>
              <a:miter lim="800000"/>
              <a:headEnd/>
              <a:tailEnd/>
            </a:ln>
            <a:effectLst/>
          </p:spPr>
          <p:txBody>
            <a:bodyPr wrap="none">
              <a:spAutoFit/>
            </a:bodyPr>
            <a:lstStyle/>
            <a:p>
              <a:pPr algn="ctr"/>
              <a:r>
                <a:rPr lang="en-US" b="1">
                  <a:solidFill>
                    <a:srgbClr val="FF0000"/>
                  </a:solidFill>
                  <a:latin typeface="+mj-lt"/>
                </a:rPr>
                <a:t>(Forest/Tree Root)</a:t>
              </a:r>
            </a:p>
          </p:txBody>
        </p:sp>
        <p:sp>
          <p:nvSpPr>
            <p:cNvPr id="9" name="Text Box 30"/>
            <p:cNvSpPr txBox="1">
              <a:spLocks noChangeArrowheads="1"/>
            </p:cNvSpPr>
            <p:nvPr/>
          </p:nvSpPr>
          <p:spPr bwMode="auto">
            <a:xfrm rot="4855">
              <a:off x="1353" y="1779"/>
              <a:ext cx="592" cy="190"/>
            </a:xfrm>
            <a:prstGeom prst="rect">
              <a:avLst/>
            </a:prstGeom>
            <a:noFill/>
            <a:ln w="9525">
              <a:noFill/>
              <a:miter lim="800000"/>
              <a:headEnd/>
              <a:tailEnd/>
            </a:ln>
            <a:effectLst/>
          </p:spPr>
          <p:txBody>
            <a:bodyPr wrap="none" tIns="27432" bIns="27432" anchor="ctr">
              <a:spAutoFit/>
            </a:bodyPr>
            <a:lstStyle/>
            <a:p>
              <a:pPr algn="ctr"/>
              <a:r>
                <a:rPr lang="en-US" sz="1600" b="1" dirty="0" smtClean="0">
                  <a:latin typeface="+mj-lt"/>
                </a:rPr>
                <a:t>MS.COM</a:t>
              </a:r>
              <a:endParaRPr lang="en-US" sz="1600" b="1" dirty="0">
                <a:latin typeface="+mj-lt"/>
              </a:endParaRPr>
            </a:p>
          </p:txBody>
        </p:sp>
      </p:grpSp>
      <p:sp>
        <p:nvSpPr>
          <p:cNvPr id="10" name="Line 31"/>
          <p:cNvSpPr>
            <a:spLocks noChangeShapeType="1"/>
          </p:cNvSpPr>
          <p:nvPr/>
        </p:nvSpPr>
        <p:spPr bwMode="auto">
          <a:xfrm>
            <a:off x="3971290" y="3238500"/>
            <a:ext cx="692150" cy="800100"/>
          </a:xfrm>
          <a:prstGeom prst="line">
            <a:avLst/>
          </a:prstGeom>
          <a:noFill/>
          <a:ln w="57150">
            <a:solidFill>
              <a:srgbClr val="FF9900"/>
            </a:solidFill>
            <a:round/>
            <a:headEnd type="triangle" w="med" len="med"/>
            <a:tailEnd type="triangle" w="med" len="med"/>
          </a:ln>
          <a:effectLst/>
        </p:spPr>
        <p:txBody>
          <a:bodyPr wrap="none" bIns="0" anchor="ctr"/>
          <a:lstStyle/>
          <a:p>
            <a:pPr algn="ctr"/>
            <a:endParaRPr lang="en-US">
              <a:latin typeface="+mj-lt"/>
            </a:endParaRPr>
          </a:p>
        </p:txBody>
      </p:sp>
      <p:grpSp>
        <p:nvGrpSpPr>
          <p:cNvPr id="3" name="Group 32"/>
          <p:cNvGrpSpPr>
            <a:grpSpLocks/>
          </p:cNvGrpSpPr>
          <p:nvPr/>
        </p:nvGrpSpPr>
        <p:grpSpPr bwMode="auto">
          <a:xfrm>
            <a:off x="3567430" y="4024313"/>
            <a:ext cx="2095500" cy="1332864"/>
            <a:chOff x="1744" y="453"/>
            <a:chExt cx="1520" cy="969"/>
          </a:xfrm>
        </p:grpSpPr>
        <p:pic>
          <p:nvPicPr>
            <p:cNvPr id="12" name="Picture 33" descr="2Domain01"/>
            <p:cNvPicPr>
              <a:picLocks noChangeAspect="1" noChangeArrowheads="1"/>
            </p:cNvPicPr>
            <p:nvPr/>
          </p:nvPicPr>
          <p:blipFill>
            <a:blip r:embed="rId2"/>
            <a:srcRect/>
            <a:stretch>
              <a:fillRect/>
            </a:stretch>
          </p:blipFill>
          <p:spPr bwMode="auto">
            <a:xfrm>
              <a:off x="1744" y="453"/>
              <a:ext cx="1520" cy="965"/>
            </a:xfrm>
            <a:prstGeom prst="rect">
              <a:avLst/>
            </a:prstGeom>
            <a:noFill/>
          </p:spPr>
        </p:pic>
        <p:sp>
          <p:nvSpPr>
            <p:cNvPr id="13" name="Rectangle 34"/>
            <p:cNvSpPr>
              <a:spLocks noChangeArrowheads="1"/>
            </p:cNvSpPr>
            <p:nvPr/>
          </p:nvSpPr>
          <p:spPr bwMode="auto">
            <a:xfrm>
              <a:off x="1919" y="1153"/>
              <a:ext cx="1170" cy="269"/>
            </a:xfrm>
            <a:prstGeom prst="rect">
              <a:avLst/>
            </a:prstGeom>
            <a:noFill/>
            <a:ln w="9525">
              <a:noFill/>
              <a:miter lim="800000"/>
              <a:headEnd/>
              <a:tailEnd/>
            </a:ln>
            <a:effectLst/>
          </p:spPr>
          <p:txBody>
            <a:bodyPr wrap="none">
              <a:spAutoFit/>
            </a:bodyPr>
            <a:lstStyle/>
            <a:p>
              <a:pPr algn="ctr"/>
              <a:r>
                <a:rPr lang="en-US" b="1">
                  <a:solidFill>
                    <a:srgbClr val="FF0000"/>
                  </a:solidFill>
                  <a:latin typeface="+mj-lt"/>
                </a:rPr>
                <a:t>(Child Domain)</a:t>
              </a:r>
            </a:p>
          </p:txBody>
        </p:sp>
        <p:sp>
          <p:nvSpPr>
            <p:cNvPr id="14" name="Text Box 35"/>
            <p:cNvSpPr txBox="1">
              <a:spLocks noChangeArrowheads="1"/>
            </p:cNvSpPr>
            <p:nvPr/>
          </p:nvSpPr>
          <p:spPr bwMode="auto">
            <a:xfrm rot="4855">
              <a:off x="1953" y="997"/>
              <a:ext cx="1106" cy="219"/>
            </a:xfrm>
            <a:prstGeom prst="rect">
              <a:avLst/>
            </a:prstGeom>
            <a:noFill/>
            <a:ln w="9525">
              <a:noFill/>
              <a:miter lim="800000"/>
              <a:headEnd/>
              <a:tailEnd/>
            </a:ln>
            <a:effectLst/>
          </p:spPr>
          <p:txBody>
            <a:bodyPr wrap="none" tIns="27432" bIns="27432" anchor="ctr">
              <a:spAutoFit/>
            </a:bodyPr>
            <a:lstStyle/>
            <a:p>
              <a:pPr algn="ctr"/>
              <a:r>
                <a:rPr lang="en-US" sz="1600" b="1" dirty="0" smtClean="0">
                  <a:latin typeface="+mj-lt"/>
                </a:rPr>
                <a:t>MCITP.MS.COM</a:t>
              </a:r>
              <a:endParaRPr lang="en-US" sz="1600" b="1" dirty="0">
                <a:latin typeface="+mj-lt"/>
              </a:endParaRPr>
            </a:p>
          </p:txBody>
        </p:sp>
      </p:grpSp>
      <p:grpSp>
        <p:nvGrpSpPr>
          <p:cNvPr id="4" name="Group 53"/>
          <p:cNvGrpSpPr>
            <a:grpSpLocks/>
          </p:cNvGrpSpPr>
          <p:nvPr/>
        </p:nvGrpSpPr>
        <p:grpSpPr bwMode="auto">
          <a:xfrm>
            <a:off x="5059680" y="2025650"/>
            <a:ext cx="2095500" cy="1327150"/>
            <a:chOff x="2976" y="1372"/>
            <a:chExt cx="1320" cy="836"/>
          </a:xfrm>
        </p:grpSpPr>
        <p:pic>
          <p:nvPicPr>
            <p:cNvPr id="16" name="Picture 37" descr="2Domain01"/>
            <p:cNvPicPr>
              <a:picLocks noChangeAspect="1" noChangeArrowheads="1"/>
            </p:cNvPicPr>
            <p:nvPr/>
          </p:nvPicPr>
          <p:blipFill>
            <a:blip r:embed="rId2"/>
            <a:srcRect/>
            <a:stretch>
              <a:fillRect/>
            </a:stretch>
          </p:blipFill>
          <p:spPr bwMode="auto">
            <a:xfrm>
              <a:off x="2976" y="1372"/>
              <a:ext cx="1320" cy="836"/>
            </a:xfrm>
            <a:prstGeom prst="rect">
              <a:avLst/>
            </a:prstGeom>
            <a:noFill/>
          </p:spPr>
        </p:pic>
        <p:sp>
          <p:nvSpPr>
            <p:cNvPr id="17" name="Rectangle 38"/>
            <p:cNvSpPr>
              <a:spLocks noChangeArrowheads="1"/>
            </p:cNvSpPr>
            <p:nvPr/>
          </p:nvSpPr>
          <p:spPr bwMode="auto">
            <a:xfrm>
              <a:off x="3168" y="1977"/>
              <a:ext cx="850" cy="231"/>
            </a:xfrm>
            <a:prstGeom prst="rect">
              <a:avLst/>
            </a:prstGeom>
            <a:noFill/>
            <a:ln w="9525">
              <a:noFill/>
              <a:miter lim="800000"/>
              <a:headEnd/>
              <a:tailEnd/>
            </a:ln>
            <a:effectLst/>
          </p:spPr>
          <p:txBody>
            <a:bodyPr>
              <a:spAutoFit/>
            </a:bodyPr>
            <a:lstStyle/>
            <a:p>
              <a:pPr algn="ctr"/>
              <a:r>
                <a:rPr lang="en-US" b="1">
                  <a:solidFill>
                    <a:srgbClr val="FF0000"/>
                  </a:solidFill>
                  <a:latin typeface="+mj-lt"/>
                </a:rPr>
                <a:t>(Tree Root)</a:t>
              </a:r>
            </a:p>
          </p:txBody>
        </p:sp>
        <p:sp>
          <p:nvSpPr>
            <p:cNvPr id="18" name="Text Box 39"/>
            <p:cNvSpPr txBox="1">
              <a:spLocks noChangeArrowheads="1"/>
            </p:cNvSpPr>
            <p:nvPr/>
          </p:nvSpPr>
          <p:spPr bwMode="auto">
            <a:xfrm rot="4855">
              <a:off x="3248" y="1839"/>
              <a:ext cx="679" cy="190"/>
            </a:xfrm>
            <a:prstGeom prst="rect">
              <a:avLst/>
            </a:prstGeom>
            <a:noFill/>
            <a:ln w="9525">
              <a:noFill/>
              <a:miter lim="800000"/>
              <a:headEnd/>
              <a:tailEnd/>
            </a:ln>
            <a:effectLst/>
          </p:spPr>
          <p:txBody>
            <a:bodyPr wrap="none" tIns="27432" bIns="27432" anchor="ctr">
              <a:spAutoFit/>
            </a:bodyPr>
            <a:lstStyle/>
            <a:p>
              <a:pPr algn="ctr"/>
              <a:r>
                <a:rPr lang="en-US" sz="1600" b="1">
                  <a:latin typeface="+mj-lt"/>
                </a:rPr>
                <a:t>SOFT.COM</a:t>
              </a:r>
            </a:p>
          </p:txBody>
        </p:sp>
      </p:grpSp>
      <p:sp>
        <p:nvSpPr>
          <p:cNvPr id="19" name="Oval 41"/>
          <p:cNvSpPr>
            <a:spLocks noChangeArrowheads="1"/>
          </p:cNvSpPr>
          <p:nvPr/>
        </p:nvSpPr>
        <p:spPr bwMode="auto">
          <a:xfrm rot="19073908">
            <a:off x="2481580" y="1285875"/>
            <a:ext cx="2578100" cy="5191125"/>
          </a:xfrm>
          <a:prstGeom prst="ellipse">
            <a:avLst/>
          </a:prstGeom>
          <a:noFill/>
          <a:ln w="57150">
            <a:solidFill>
              <a:srgbClr val="FF0000"/>
            </a:solidFill>
            <a:round/>
            <a:headEnd/>
            <a:tailEnd/>
          </a:ln>
          <a:effectLst/>
        </p:spPr>
        <p:txBody>
          <a:bodyPr wrap="none" anchor="ctr"/>
          <a:lstStyle/>
          <a:p>
            <a:pPr algn="ctr"/>
            <a:endParaRPr lang="en-US">
              <a:latin typeface="+mj-lt"/>
            </a:endParaRPr>
          </a:p>
        </p:txBody>
      </p:sp>
      <p:sp>
        <p:nvSpPr>
          <p:cNvPr id="20" name="Line 42"/>
          <p:cNvSpPr>
            <a:spLocks noChangeShapeType="1"/>
          </p:cNvSpPr>
          <p:nvPr/>
        </p:nvSpPr>
        <p:spPr bwMode="auto">
          <a:xfrm flipV="1">
            <a:off x="3088005" y="2022475"/>
            <a:ext cx="3038475" cy="3175"/>
          </a:xfrm>
          <a:prstGeom prst="line">
            <a:avLst/>
          </a:prstGeom>
          <a:noFill/>
          <a:ln w="57150">
            <a:solidFill>
              <a:srgbClr val="FF9900"/>
            </a:solidFill>
            <a:round/>
            <a:headEnd type="triangle" w="med" len="med"/>
            <a:tailEnd type="triangle" w="med" len="med"/>
          </a:ln>
          <a:effectLst/>
        </p:spPr>
        <p:txBody>
          <a:bodyPr wrap="none" bIns="0" anchor="ctr"/>
          <a:lstStyle/>
          <a:p>
            <a:pPr algn="ctr"/>
            <a:endParaRPr lang="en-US">
              <a:latin typeface="+mj-lt"/>
            </a:endParaRPr>
          </a:p>
        </p:txBody>
      </p:sp>
      <p:sp>
        <p:nvSpPr>
          <p:cNvPr id="21" name="Text Box 43"/>
          <p:cNvSpPr txBox="1">
            <a:spLocks noChangeArrowheads="1"/>
          </p:cNvSpPr>
          <p:nvPr/>
        </p:nvSpPr>
        <p:spPr bwMode="auto">
          <a:xfrm>
            <a:off x="2453640" y="3855720"/>
            <a:ext cx="811441" cy="424732"/>
          </a:xfrm>
          <a:prstGeom prst="rect">
            <a:avLst/>
          </a:prstGeom>
          <a:noFill/>
          <a:ln w="9525">
            <a:noFill/>
            <a:miter lim="800000"/>
            <a:headEnd/>
            <a:tailEnd/>
          </a:ln>
          <a:effectLst/>
        </p:spPr>
        <p:txBody>
          <a:bodyPr wrap="none" tIns="27432" bIns="27432" anchor="ctr">
            <a:spAutoFit/>
          </a:bodyPr>
          <a:lstStyle/>
          <a:p>
            <a:pPr algn="ctr"/>
            <a:r>
              <a:rPr lang="en-US" sz="2400" b="1" dirty="0">
                <a:solidFill>
                  <a:srgbClr val="FF0000"/>
                </a:solidFill>
                <a:latin typeface="+mj-lt"/>
              </a:rPr>
              <a:t>TREE</a:t>
            </a:r>
          </a:p>
        </p:txBody>
      </p:sp>
      <p:sp>
        <p:nvSpPr>
          <p:cNvPr id="22" name="Text Box 44"/>
          <p:cNvSpPr txBox="1">
            <a:spLocks noChangeArrowheads="1"/>
          </p:cNvSpPr>
          <p:nvPr/>
        </p:nvSpPr>
        <p:spPr bwMode="auto">
          <a:xfrm>
            <a:off x="5669280" y="3329940"/>
            <a:ext cx="811441" cy="424732"/>
          </a:xfrm>
          <a:prstGeom prst="rect">
            <a:avLst/>
          </a:prstGeom>
          <a:noFill/>
          <a:ln w="9525">
            <a:noFill/>
            <a:miter lim="800000"/>
            <a:headEnd/>
            <a:tailEnd/>
          </a:ln>
          <a:effectLst/>
        </p:spPr>
        <p:txBody>
          <a:bodyPr wrap="none" tIns="27432" bIns="27432" anchor="ctr">
            <a:spAutoFit/>
          </a:bodyPr>
          <a:lstStyle/>
          <a:p>
            <a:pPr algn="ctr"/>
            <a:r>
              <a:rPr lang="en-US" sz="2400" b="1" dirty="0">
                <a:solidFill>
                  <a:srgbClr val="FF0000"/>
                </a:solidFill>
                <a:latin typeface="+mj-lt"/>
              </a:rPr>
              <a:t>TREE</a:t>
            </a:r>
          </a:p>
        </p:txBody>
      </p:sp>
      <p:sp>
        <p:nvSpPr>
          <p:cNvPr id="23" name="Text Box 46"/>
          <p:cNvSpPr txBox="1">
            <a:spLocks noChangeArrowheads="1"/>
          </p:cNvSpPr>
          <p:nvPr/>
        </p:nvSpPr>
        <p:spPr bwMode="auto">
          <a:xfrm>
            <a:off x="3855720" y="1393190"/>
            <a:ext cx="1147815" cy="424732"/>
          </a:xfrm>
          <a:prstGeom prst="rect">
            <a:avLst/>
          </a:prstGeom>
          <a:noFill/>
          <a:ln w="9525">
            <a:noFill/>
            <a:miter lim="800000"/>
            <a:headEnd/>
            <a:tailEnd/>
          </a:ln>
          <a:effectLst/>
        </p:spPr>
        <p:txBody>
          <a:bodyPr wrap="none" tIns="27432" bIns="27432" anchor="ctr">
            <a:spAutoFit/>
          </a:bodyPr>
          <a:lstStyle/>
          <a:p>
            <a:pPr algn="ctr"/>
            <a:r>
              <a:rPr lang="en-US" sz="2400" b="1" dirty="0" smtClean="0">
                <a:solidFill>
                  <a:srgbClr val="0000FF"/>
                </a:solidFill>
                <a:latin typeface="+mj-lt"/>
              </a:rPr>
              <a:t>FOREST</a:t>
            </a:r>
            <a:endParaRPr lang="en-US" sz="2400" b="1" dirty="0">
              <a:solidFill>
                <a:srgbClr val="0000FF"/>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1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499"/>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9" grpId="0" animBg="1"/>
      <p:bldP spid="20" grpId="0" animBg="1"/>
      <p:bldP spid="21" grpId="0" autoUpdateAnimBg="0"/>
      <p:bldP spid="22" grpId="0" autoUpdateAnimBg="0"/>
      <p:bldP spid="2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a:t>
            </a:r>
            <a:endParaRPr lang="en-US" dirty="0"/>
          </a:p>
        </p:txBody>
      </p:sp>
      <p:sp>
        <p:nvSpPr>
          <p:cNvPr id="4" name="Rectangle 3"/>
          <p:cNvSpPr/>
          <p:nvPr/>
        </p:nvSpPr>
        <p:spPr>
          <a:xfrm>
            <a:off x="377687" y="1457236"/>
            <a:ext cx="8468139" cy="1384995"/>
          </a:xfrm>
          <a:prstGeom prst="rect">
            <a:avLst/>
          </a:prstGeom>
        </p:spPr>
        <p:txBody>
          <a:bodyPr wrap="square">
            <a:spAutoFit/>
          </a:bodyPr>
          <a:lstStyle/>
          <a:p>
            <a:r>
              <a:rPr lang="en-US" sz="2800" dirty="0" smtClean="0"/>
              <a:t>Azure Active Directory (Azure AD) is a cloud-based identity and access management service provided by Microsoft.</a:t>
            </a:r>
            <a:endParaRPr lang="en-US" sz="2800" dirty="0"/>
          </a:p>
        </p:txBody>
      </p:sp>
      <p:pic>
        <p:nvPicPr>
          <p:cNvPr id="148482" name="Picture 2" descr="New Azure Active Directory Features"/>
          <p:cNvPicPr>
            <a:picLocks noChangeAspect="1" noChangeArrowheads="1"/>
          </p:cNvPicPr>
          <p:nvPr/>
        </p:nvPicPr>
        <p:blipFill>
          <a:blip r:embed="rId2"/>
          <a:srcRect/>
          <a:stretch>
            <a:fillRect/>
          </a:stretch>
        </p:blipFill>
        <p:spPr bwMode="auto">
          <a:xfrm>
            <a:off x="3037923" y="2958892"/>
            <a:ext cx="2806286" cy="2869492"/>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Custom Domain</a:t>
            </a:r>
            <a:endParaRPr lang="en-US" sz="3600" dirty="0"/>
          </a:p>
        </p:txBody>
      </p:sp>
      <p:pic>
        <p:nvPicPr>
          <p:cNvPr id="4" name="Picture 3" descr="Navigate.gif"/>
          <p:cNvPicPr>
            <a:picLocks noChangeAspect="1"/>
          </p:cNvPicPr>
          <p:nvPr/>
        </p:nvPicPr>
        <p:blipFill>
          <a:blip r:embed="rId2"/>
          <a:stretch>
            <a:fillRect/>
          </a:stretch>
        </p:blipFill>
        <p:spPr>
          <a:xfrm>
            <a:off x="536713" y="978100"/>
            <a:ext cx="8607287" cy="521985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Custom Domain </a:t>
            </a:r>
            <a:endParaRPr lang="en-US" sz="3600" dirty="0"/>
          </a:p>
        </p:txBody>
      </p:sp>
      <p:sp>
        <p:nvSpPr>
          <p:cNvPr id="4" name="Rectangle 3"/>
          <p:cNvSpPr/>
          <p:nvPr/>
        </p:nvSpPr>
        <p:spPr>
          <a:xfrm>
            <a:off x="715617" y="1218697"/>
            <a:ext cx="8169966" cy="1200329"/>
          </a:xfrm>
          <a:prstGeom prst="rect">
            <a:avLst/>
          </a:prstGeom>
        </p:spPr>
        <p:txBody>
          <a:bodyPr wrap="square">
            <a:spAutoFit/>
          </a:bodyPr>
          <a:lstStyle/>
          <a:p>
            <a:pPr algn="just"/>
            <a:r>
              <a:rPr lang="en-US" sz="2400" dirty="0" smtClean="0"/>
              <a:t>A  custom domain refers to the ability to use your organization's own domain name for user sign-ins and to represent your organization's brand in Azure AD services. </a:t>
            </a:r>
            <a:endParaRPr lang="en-US" sz="2400" dirty="0"/>
          </a:p>
        </p:txBody>
      </p:sp>
      <p:graphicFrame>
        <p:nvGraphicFramePr>
          <p:cNvPr id="5" name="Table 4"/>
          <p:cNvGraphicFramePr>
            <a:graphicFrameLocks noGrp="1"/>
          </p:cNvGraphicFramePr>
          <p:nvPr/>
        </p:nvGraphicFramePr>
        <p:xfrm>
          <a:off x="715622" y="2484785"/>
          <a:ext cx="7971180" cy="3603300"/>
        </p:xfrm>
        <a:graphic>
          <a:graphicData uri="http://schemas.openxmlformats.org/drawingml/2006/table">
            <a:tbl>
              <a:tblPr/>
              <a:tblGrid>
                <a:gridCol w="1435668">
                  <a:extLst>
                    <a:ext uri="{9D8B030D-6E8A-4147-A177-3AD203B41FA5}">
                      <a16:colId xmlns:a16="http://schemas.microsoft.com/office/drawing/2014/main" val="20000"/>
                    </a:ext>
                  </a:extLst>
                </a:gridCol>
                <a:gridCol w="3021335">
                  <a:extLst>
                    <a:ext uri="{9D8B030D-6E8A-4147-A177-3AD203B41FA5}">
                      <a16:colId xmlns:a16="http://schemas.microsoft.com/office/drawing/2014/main" val="20001"/>
                    </a:ext>
                  </a:extLst>
                </a:gridCol>
                <a:gridCol w="3514177">
                  <a:extLst>
                    <a:ext uri="{9D8B030D-6E8A-4147-A177-3AD203B41FA5}">
                      <a16:colId xmlns:a16="http://schemas.microsoft.com/office/drawing/2014/main" val="20002"/>
                    </a:ext>
                  </a:extLst>
                </a:gridCol>
              </a:tblGrid>
              <a:tr h="442589">
                <a:tc>
                  <a:txBody>
                    <a:bodyPr/>
                    <a:lstStyle/>
                    <a:p>
                      <a:pPr fontAlgn="b"/>
                      <a:r>
                        <a:rPr lang="en-US" sz="1600" b="1" dirty="0"/>
                        <a:t>Record Type</a:t>
                      </a:r>
                    </a:p>
                  </a:txBody>
                  <a:tcPr marL="53474" marR="53474" marT="26737" marB="2673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dirty="0"/>
                        <a:t>Purpose</a:t>
                      </a:r>
                    </a:p>
                  </a:txBody>
                  <a:tcPr marL="53474" marR="53474" marT="26737" marB="2673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dirty="0"/>
                        <a:t>Usage in Azure AD Domain Configuration</a:t>
                      </a:r>
                    </a:p>
                  </a:txBody>
                  <a:tcPr marL="53474" marR="53474" marT="26737" marB="2673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0"/>
                  </a:ext>
                </a:extLst>
              </a:tr>
              <a:tr h="442589">
                <a:tc>
                  <a:txBody>
                    <a:bodyPr/>
                    <a:lstStyle/>
                    <a:p>
                      <a:pPr fontAlgn="base"/>
                      <a:r>
                        <a:rPr lang="en-US" sz="1600" b="1" dirty="0"/>
                        <a:t>TXT</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Used to store arbitrary text data in DNS records</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Required for domain verification in Azure AD</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1"/>
                  </a:ext>
                </a:extLst>
              </a:tr>
              <a:tr h="356376">
                <a:tc>
                  <a:txBody>
                    <a:bodyPr/>
                    <a:lstStyle/>
                    <a:p>
                      <a:pPr fontAlgn="base"/>
                      <a:endParaRPr lang="en-US" sz="1600" b="1" dirty="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endParaRPr lang="en-US" sz="160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Demonstrates ownership of the domain</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2"/>
                  </a:ext>
                </a:extLst>
              </a:tr>
              <a:tr h="516957">
                <a:tc>
                  <a:txBody>
                    <a:bodyPr/>
                    <a:lstStyle/>
                    <a:p>
                      <a:pPr fontAlgn="base"/>
                      <a:endParaRPr lang="en-US" sz="1600" b="1" dirty="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endParaRPr lang="en-US" sz="160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Contains a verification code or token provided by Azure AD</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3"/>
                  </a:ext>
                </a:extLst>
              </a:tr>
              <a:tr h="516957">
                <a:tc>
                  <a:txBody>
                    <a:bodyPr/>
                    <a:lstStyle/>
                    <a:p>
                      <a:pPr fontAlgn="base"/>
                      <a:r>
                        <a:rPr lang="en-US" sz="1600" b="1" dirty="0"/>
                        <a:t>MX</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Specifies the mail server responsible for email</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Not directly related to domain verification in Azure AD</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4"/>
                  </a:ext>
                </a:extLst>
              </a:tr>
              <a:tr h="442589">
                <a:tc>
                  <a:txBody>
                    <a:bodyPr/>
                    <a:lstStyle/>
                    <a:p>
                      <a:pPr fontAlgn="base"/>
                      <a:endParaRPr lang="en-US" sz="1600" b="1" dirty="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routing</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t>Used for email routing to specific mail servers</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5"/>
                  </a:ext>
                </a:extLst>
              </a:tr>
              <a:tr h="442589">
                <a:tc>
                  <a:txBody>
                    <a:bodyPr/>
                    <a:lstStyle/>
                    <a:p>
                      <a:pPr fontAlgn="base"/>
                      <a:endParaRPr lang="en-US" sz="160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endParaRPr lang="en-US" sz="1600"/>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dirty="0"/>
                        <a:t>Points to the domain name of the mail server</a:t>
                      </a:r>
                    </a:p>
                  </a:txBody>
                  <a:tcPr marL="53474" marR="53474" marT="26737" marB="2673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Logical Topologies</a:t>
            </a:r>
          </a:p>
        </p:txBody>
      </p:sp>
      <p:sp>
        <p:nvSpPr>
          <p:cNvPr id="5123" name="Content Placeholder 2"/>
          <p:cNvSpPr>
            <a:spLocks noGrp="1"/>
          </p:cNvSpPr>
          <p:nvPr>
            <p:ph idx="1"/>
          </p:nvPr>
        </p:nvSpPr>
        <p:spPr>
          <a:xfrm>
            <a:off x="228600" y="1143000"/>
            <a:ext cx="8610600" cy="1639957"/>
          </a:xfrm>
        </p:spPr>
        <p:txBody>
          <a:bodyPr/>
          <a:lstStyle/>
          <a:p>
            <a:pPr marL="742950" indent="-742950">
              <a:lnSpc>
                <a:spcPct val="150000"/>
              </a:lnSpc>
              <a:spcBef>
                <a:spcPts val="0"/>
              </a:spcBef>
              <a:buFont typeface="+mj-lt"/>
              <a:buAutoNum type="arabicPeriod"/>
            </a:pPr>
            <a:r>
              <a:rPr lang="en-US" altLang="ja-JP" sz="3200" dirty="0" smtClean="0">
                <a:latin typeface="+mn-lt"/>
              </a:rPr>
              <a:t>Workgroup Model or Peer-To-Peer </a:t>
            </a:r>
            <a:r>
              <a:rPr lang="en-US" altLang="ja-JP" sz="3200" dirty="0" smtClean="0">
                <a:latin typeface="+mn-lt"/>
              </a:rPr>
              <a:t>Model</a:t>
            </a:r>
          </a:p>
          <a:p>
            <a:pPr marL="742950" indent="-742950">
              <a:lnSpc>
                <a:spcPct val="150000"/>
              </a:lnSpc>
              <a:spcBef>
                <a:spcPts val="0"/>
              </a:spcBef>
              <a:buFont typeface="+mj-lt"/>
              <a:buAutoNum type="arabicPeriod"/>
            </a:pPr>
            <a:endParaRPr lang="en-US" altLang="ja-JP" sz="3200" dirty="0" smtClean="0">
              <a:latin typeface="+mn-lt"/>
            </a:endParaRPr>
          </a:p>
          <a:p>
            <a:pPr marL="742950" indent="-742950">
              <a:lnSpc>
                <a:spcPct val="150000"/>
              </a:lnSpc>
              <a:spcBef>
                <a:spcPts val="0"/>
              </a:spcBef>
              <a:buFont typeface="+mj-lt"/>
              <a:buAutoNum type="arabicPeriod"/>
            </a:pPr>
            <a:endParaRPr lang="en-US" altLang="ja-JP" sz="3200" dirty="0">
              <a:latin typeface="+mn-lt"/>
            </a:endParaRPr>
          </a:p>
          <a:p>
            <a:pPr marL="742950" indent="-742950">
              <a:lnSpc>
                <a:spcPct val="150000"/>
              </a:lnSpc>
              <a:spcBef>
                <a:spcPts val="0"/>
              </a:spcBef>
              <a:buFont typeface="+mj-lt"/>
              <a:buAutoNum type="arabicPeriod"/>
            </a:pPr>
            <a:endParaRPr lang="en-US" altLang="ja-JP" sz="3200" dirty="0" smtClean="0">
              <a:latin typeface="+mn-lt"/>
            </a:endParaRPr>
          </a:p>
          <a:p>
            <a:pPr marL="742950" indent="-742950">
              <a:lnSpc>
                <a:spcPct val="150000"/>
              </a:lnSpc>
              <a:spcBef>
                <a:spcPts val="0"/>
              </a:spcBef>
              <a:buFont typeface="+mj-lt"/>
              <a:buAutoNum type="arabicPeriod"/>
            </a:pPr>
            <a:r>
              <a:rPr lang="en-US" altLang="ja-JP" sz="3200" dirty="0" smtClean="0">
                <a:latin typeface="+mn-lt"/>
              </a:rPr>
              <a:t>Domain </a:t>
            </a:r>
            <a:r>
              <a:rPr lang="en-US" altLang="ja-JP" sz="3200" dirty="0" smtClean="0">
                <a:latin typeface="+mn-lt"/>
              </a:rPr>
              <a:t>Model or Client/Server Model</a:t>
            </a:r>
            <a:endParaRPr lang="en-US" sz="32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833" y="2120845"/>
            <a:ext cx="3160589" cy="17814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4880113"/>
            <a:ext cx="2975422" cy="128744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a:t>
            </a:r>
            <a:endParaRPr lang="en-US" dirty="0"/>
          </a:p>
        </p:txBody>
      </p:sp>
      <p:sp>
        <p:nvSpPr>
          <p:cNvPr id="3" name="Content Placeholder 2"/>
          <p:cNvSpPr>
            <a:spLocks noGrp="1"/>
          </p:cNvSpPr>
          <p:nvPr>
            <p:ph idx="1"/>
          </p:nvPr>
        </p:nvSpPr>
        <p:spPr/>
        <p:txBody>
          <a:bodyPr/>
          <a:lstStyle/>
          <a:p>
            <a:r>
              <a:rPr lang="en-US" dirty="0" smtClean="0"/>
              <a:t>Users</a:t>
            </a:r>
          </a:p>
          <a:p>
            <a:r>
              <a:rPr lang="en-US" dirty="0" smtClean="0"/>
              <a:t>Crete User</a:t>
            </a:r>
          </a:p>
          <a:p>
            <a:r>
              <a:rPr lang="en-US" dirty="0" smtClean="0"/>
              <a:t>Invite User</a:t>
            </a:r>
          </a:p>
          <a:p>
            <a:r>
              <a:rPr lang="en-US" dirty="0" smtClean="0"/>
              <a:t>Cloud Access (Azure VM)</a:t>
            </a:r>
          </a:p>
          <a:p>
            <a:r>
              <a:rPr lang="en-US" dirty="0" smtClean="0"/>
              <a:t>Roles</a:t>
            </a:r>
          </a:p>
          <a:p>
            <a:r>
              <a:rPr lang="en-US" dirty="0" smtClean="0"/>
              <a:t>Groups</a:t>
            </a:r>
          </a:p>
          <a:p>
            <a:r>
              <a:rPr lang="en-US" dirty="0" smtClean="0"/>
              <a:t>On Premises  Machines Access</a:t>
            </a:r>
          </a:p>
          <a:p>
            <a:pPr lvl="1"/>
            <a:r>
              <a:rPr lang="en-US" dirty="0" smtClean="0"/>
              <a:t>AD Register</a:t>
            </a:r>
          </a:p>
          <a:p>
            <a:pPr lvl="1"/>
            <a:r>
              <a:rPr lang="en-US" dirty="0" smtClean="0"/>
              <a:t>AD Join</a:t>
            </a:r>
          </a:p>
          <a:p>
            <a:r>
              <a:rPr lang="en-US" dirty="0" smtClean="0"/>
              <a:t>Single sign on</a:t>
            </a:r>
          </a:p>
          <a:p>
            <a:r>
              <a:rPr lang="en-US" dirty="0" smtClean="0"/>
              <a:t>Bulk User</a:t>
            </a:r>
          </a:p>
          <a:p>
            <a:r>
              <a:rPr lang="en-US" dirty="0" smtClean="0"/>
              <a:t>MFA (Multi Factor Authentication)</a:t>
            </a:r>
          </a:p>
          <a:p>
            <a:endParaRPr lang="en-US" dirty="0"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78" y="238539"/>
            <a:ext cx="8458199" cy="914400"/>
          </a:xfrm>
        </p:spPr>
        <p:txBody>
          <a:bodyPr/>
          <a:lstStyle/>
          <a:p>
            <a:pPr algn="l"/>
            <a:r>
              <a:rPr lang="en-US" sz="3200" dirty="0" smtClean="0"/>
              <a:t>Cloud Access (Azure VM)  - with AZAD</a:t>
            </a:r>
            <a:br>
              <a:rPr lang="en-US" sz="3200" dirty="0" smtClean="0"/>
            </a:br>
            <a:endParaRPr lang="en-US" sz="3200" dirty="0"/>
          </a:p>
        </p:txBody>
      </p:sp>
      <p:pic>
        <p:nvPicPr>
          <p:cNvPr id="161795" name="Picture 3"/>
          <p:cNvPicPr>
            <a:picLocks noChangeAspect="1" noChangeArrowheads="1"/>
          </p:cNvPicPr>
          <p:nvPr/>
        </p:nvPicPr>
        <p:blipFill>
          <a:blip r:embed="rId2"/>
          <a:srcRect/>
          <a:stretch>
            <a:fillRect/>
          </a:stretch>
        </p:blipFill>
        <p:spPr bwMode="auto">
          <a:xfrm>
            <a:off x="333374" y="1083987"/>
            <a:ext cx="7558295" cy="528637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915400" cy="914400"/>
          </a:xfrm>
        </p:spPr>
        <p:txBody>
          <a:bodyPr/>
          <a:lstStyle/>
          <a:p>
            <a:pPr algn="l"/>
            <a:r>
              <a:rPr lang="en-US" sz="2800" dirty="0" smtClean="0"/>
              <a:t>Cloud Access (Azure VM) – Role Assignment</a:t>
            </a:r>
            <a:endParaRPr lang="en-US" dirty="0"/>
          </a:p>
        </p:txBody>
      </p:sp>
      <p:sp>
        <p:nvSpPr>
          <p:cNvPr id="9" name="Rectangle 8"/>
          <p:cNvSpPr/>
          <p:nvPr/>
        </p:nvSpPr>
        <p:spPr>
          <a:xfrm>
            <a:off x="298174" y="1082791"/>
            <a:ext cx="8567530" cy="1754326"/>
          </a:xfrm>
          <a:prstGeom prst="rect">
            <a:avLst/>
          </a:prstGeom>
        </p:spPr>
        <p:txBody>
          <a:bodyPr wrap="square">
            <a:spAutoFit/>
          </a:bodyPr>
          <a:lstStyle/>
          <a:p>
            <a:pPr marL="342900" indent="-342900">
              <a:buFont typeface="+mj-lt"/>
              <a:buAutoNum type="arabicPeriod"/>
            </a:pPr>
            <a:r>
              <a:rPr lang="en-US" dirty="0" smtClean="0"/>
              <a:t>For </a:t>
            </a:r>
            <a:r>
              <a:rPr lang="en-US" b="1" dirty="0" smtClean="0"/>
              <a:t>Resource Group</a:t>
            </a:r>
            <a:r>
              <a:rPr lang="en-US" dirty="0" smtClean="0"/>
              <a:t>, select the resource group that contains the VM and its associated virtual network, network interface, public IP address, or load balancer resource.</a:t>
            </a:r>
          </a:p>
          <a:p>
            <a:pPr marL="342900" indent="-342900">
              <a:buFont typeface="+mj-lt"/>
              <a:buAutoNum type="arabicPeriod"/>
            </a:pPr>
            <a:r>
              <a:rPr lang="en-US" dirty="0" smtClean="0"/>
              <a:t>Select </a:t>
            </a:r>
            <a:r>
              <a:rPr lang="en-US" b="1" dirty="0" smtClean="0"/>
              <a:t>Access control (IAM)</a:t>
            </a:r>
            <a:r>
              <a:rPr lang="en-US" dirty="0" smtClean="0"/>
              <a:t>.</a:t>
            </a:r>
          </a:p>
          <a:p>
            <a:pPr marL="342900" indent="-342900">
              <a:buFont typeface="+mj-lt"/>
              <a:buAutoNum type="arabicPeriod"/>
            </a:pPr>
            <a:r>
              <a:rPr lang="en-US" dirty="0" smtClean="0"/>
              <a:t>Select </a:t>
            </a:r>
            <a:r>
              <a:rPr lang="en-US" b="1" dirty="0" smtClean="0"/>
              <a:t>Add</a:t>
            </a:r>
            <a:r>
              <a:rPr lang="en-US" dirty="0" smtClean="0"/>
              <a:t> &gt; </a:t>
            </a:r>
            <a:r>
              <a:rPr lang="en-US" b="1" dirty="0" smtClean="0"/>
              <a:t>Add role assignment</a:t>
            </a:r>
            <a:r>
              <a:rPr lang="en-US" dirty="0" smtClean="0"/>
              <a:t> to open the </a:t>
            </a:r>
            <a:r>
              <a:rPr lang="en-US" b="1" dirty="0" smtClean="0"/>
              <a:t>Add role assignment</a:t>
            </a:r>
            <a:r>
              <a:rPr lang="en-US" dirty="0" smtClean="0"/>
              <a:t> page.</a:t>
            </a:r>
          </a:p>
          <a:p>
            <a:pPr marL="342900" indent="-342900">
              <a:buFont typeface="+mj-lt"/>
              <a:buAutoNum type="arabicPeriod"/>
            </a:pPr>
            <a:r>
              <a:rPr lang="en-US" dirty="0" smtClean="0"/>
              <a:t>Assign the following role.</a:t>
            </a:r>
            <a:endParaRPr lang="en-US" dirty="0"/>
          </a:p>
        </p:txBody>
      </p:sp>
      <p:graphicFrame>
        <p:nvGraphicFramePr>
          <p:cNvPr id="10" name="Table 9"/>
          <p:cNvGraphicFramePr>
            <a:graphicFrameLocks noGrp="1"/>
          </p:cNvGraphicFramePr>
          <p:nvPr/>
        </p:nvGraphicFramePr>
        <p:xfrm>
          <a:off x="815009" y="3367377"/>
          <a:ext cx="7931426" cy="1645920"/>
        </p:xfrm>
        <a:graphic>
          <a:graphicData uri="http://schemas.openxmlformats.org/drawingml/2006/table">
            <a:tbl>
              <a:tblPr/>
              <a:tblGrid>
                <a:gridCol w="3965713">
                  <a:extLst>
                    <a:ext uri="{9D8B030D-6E8A-4147-A177-3AD203B41FA5}">
                      <a16:colId xmlns:a16="http://schemas.microsoft.com/office/drawing/2014/main" val="20000"/>
                    </a:ext>
                  </a:extLst>
                </a:gridCol>
                <a:gridCol w="3965713">
                  <a:extLst>
                    <a:ext uri="{9D8B030D-6E8A-4147-A177-3AD203B41FA5}">
                      <a16:colId xmlns:a16="http://schemas.microsoft.com/office/drawing/2014/main" val="20001"/>
                    </a:ext>
                  </a:extLst>
                </a:gridCol>
              </a:tblGrid>
              <a:tr h="0">
                <a:tc>
                  <a:txBody>
                    <a:bodyPr/>
                    <a:lstStyle/>
                    <a:p>
                      <a:pPr algn="l" fontAlgn="t"/>
                      <a:r>
                        <a:rPr lang="en-US" dirty="0"/>
                        <a:t>Setting</a:t>
                      </a:r>
                    </a:p>
                  </a:txBody>
                  <a:tcPr>
                    <a:lnL>
                      <a:noFill/>
                    </a:lnL>
                    <a:lnR>
                      <a:noFill/>
                    </a:lnR>
                    <a:lnT>
                      <a:noFill/>
                    </a:lnT>
                    <a:lnB>
                      <a:noFill/>
                    </a:lnB>
                    <a:solidFill>
                      <a:srgbClr val="FFFFFF"/>
                    </a:solidFill>
                  </a:tcPr>
                </a:tc>
                <a:tc>
                  <a:txBody>
                    <a:bodyPr/>
                    <a:lstStyle/>
                    <a:p>
                      <a:pPr algn="l" fontAlgn="t"/>
                      <a:r>
                        <a:rPr lang="en-US"/>
                        <a:t>Value</a:t>
                      </a:r>
                    </a:p>
                  </a:txBody>
                  <a:tcP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algn="l" fontAlgn="t"/>
                      <a:r>
                        <a:rPr lang="en-US"/>
                        <a:t>Role</a:t>
                      </a:r>
                    </a:p>
                  </a:txBody>
                  <a:tcPr>
                    <a:lnL>
                      <a:noFill/>
                    </a:lnL>
                    <a:lnR>
                      <a:noFill/>
                    </a:lnR>
                    <a:lnT>
                      <a:noFill/>
                    </a:lnT>
                    <a:lnB>
                      <a:noFill/>
                    </a:lnB>
                    <a:solidFill>
                      <a:srgbClr val="FFFFFF"/>
                    </a:solidFill>
                  </a:tcPr>
                </a:tc>
                <a:tc>
                  <a:txBody>
                    <a:bodyPr/>
                    <a:lstStyle/>
                    <a:p>
                      <a:pPr algn="l" fontAlgn="t"/>
                      <a:r>
                        <a:rPr lang="en-US" b="1" dirty="0"/>
                        <a:t>Virtual Machine Administrator Login</a:t>
                      </a:r>
                      <a:r>
                        <a:rPr lang="en-US" dirty="0"/>
                        <a:t> or </a:t>
                      </a:r>
                      <a:r>
                        <a:rPr lang="en-US" b="1" dirty="0"/>
                        <a:t>Virtual Machine User Login</a:t>
                      </a:r>
                      <a:endParaRPr lang="en-US" dirty="0"/>
                    </a:p>
                  </a:txBody>
                  <a:tcP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algn="l" fontAlgn="t"/>
                      <a:r>
                        <a:rPr lang="en-US"/>
                        <a:t>Assign access to</a:t>
                      </a:r>
                    </a:p>
                  </a:txBody>
                  <a:tcPr>
                    <a:lnL>
                      <a:noFill/>
                    </a:lnL>
                    <a:lnR>
                      <a:noFill/>
                    </a:lnR>
                    <a:lnT>
                      <a:noFill/>
                    </a:lnT>
                    <a:lnB>
                      <a:noFill/>
                    </a:lnB>
                    <a:solidFill>
                      <a:srgbClr val="FFFFFF"/>
                    </a:solidFill>
                  </a:tcPr>
                </a:tc>
                <a:tc>
                  <a:txBody>
                    <a:bodyPr/>
                    <a:lstStyle/>
                    <a:p>
                      <a:pPr algn="l" fontAlgn="t"/>
                      <a:r>
                        <a:rPr lang="en-US" dirty="0"/>
                        <a:t>User, group, service principal, or managed identity</a:t>
                      </a:r>
                    </a:p>
                  </a:txBody>
                  <a:tcP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11" name="TextBox 10"/>
          <p:cNvSpPr txBox="1"/>
          <p:nvPr/>
        </p:nvSpPr>
        <p:spPr>
          <a:xfrm>
            <a:off x="1451113" y="5625548"/>
            <a:ext cx="5526157" cy="369332"/>
          </a:xfrm>
          <a:prstGeom prst="rect">
            <a:avLst/>
          </a:prstGeom>
          <a:noFill/>
        </p:spPr>
        <p:txBody>
          <a:bodyPr wrap="square" rtlCol="0">
            <a:spAutoFit/>
          </a:bodyPr>
          <a:lstStyle/>
          <a:p>
            <a:r>
              <a:rPr lang="en-US" dirty="0" smtClean="0"/>
              <a:t>Note : Virtual Machine Contributor</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Run Command</a:t>
            </a:r>
          </a:p>
          <a:p>
            <a:r>
              <a:rPr lang="en-US" dirty="0" smtClean="0"/>
              <a:t>Disable NLA</a:t>
            </a:r>
          </a:p>
          <a:p>
            <a:r>
              <a:rPr lang="en-US" dirty="0" smtClean="0"/>
              <a:t>Run Script </a:t>
            </a:r>
          </a:p>
          <a:p>
            <a:r>
              <a:rPr lang="en-US" i="1" u="sng" dirty="0" smtClean="0"/>
              <a:t>Note:</a:t>
            </a:r>
            <a:r>
              <a:rPr lang="en-US" i="1" dirty="0" smtClean="0"/>
              <a:t> Disabling Network Level Authentication (NLA) reduces the security of your Azure Virtual Machine (VM) because NLA provides an additional layer of security by requiring authentication before establishing a Remote Desktop Protocol (RDP) connection to the VM.</a:t>
            </a:r>
          </a:p>
          <a:p>
            <a:endParaRPr lang="en-US" i="1" dirty="0" smtClean="0"/>
          </a:p>
          <a:p>
            <a:r>
              <a:rPr lang="en-US" i="1" dirty="0" smtClean="0"/>
              <a:t>Modify RDP</a:t>
            </a:r>
          </a:p>
          <a:p>
            <a:pPr lvl="2"/>
            <a:r>
              <a:rPr lang="en-US" i="1" dirty="0" smtClean="0"/>
              <a:t>enablecredsspsupport:i:0</a:t>
            </a:r>
          </a:p>
          <a:p>
            <a:pPr lvl="2"/>
            <a:r>
              <a:rPr lang="en-US" i="1" dirty="0" smtClean="0"/>
              <a:t>authentication level:i:2</a:t>
            </a:r>
            <a:endParaRPr lang="en-US" i="1" dirty="0"/>
          </a:p>
        </p:txBody>
      </p:sp>
      <p:sp>
        <p:nvSpPr>
          <p:cNvPr id="4" name="Title 1"/>
          <p:cNvSpPr>
            <a:spLocks noGrp="1"/>
          </p:cNvSpPr>
          <p:nvPr>
            <p:ph type="title"/>
          </p:nvPr>
        </p:nvSpPr>
        <p:spPr>
          <a:xfrm>
            <a:off x="228600" y="0"/>
            <a:ext cx="11340548" cy="914400"/>
          </a:xfrm>
        </p:spPr>
        <p:txBody>
          <a:bodyPr/>
          <a:lstStyle/>
          <a:p>
            <a:pPr algn="l"/>
            <a:r>
              <a:rPr lang="en-US" sz="2800" dirty="0" smtClean="0"/>
              <a:t>Cloud Access (Azure VM) –  Disable NLA</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sp>
        <p:nvSpPr>
          <p:cNvPr id="3" name="Content Placeholder 2"/>
          <p:cNvSpPr>
            <a:spLocks noGrp="1"/>
          </p:cNvSpPr>
          <p:nvPr>
            <p:ph idx="1"/>
          </p:nvPr>
        </p:nvSpPr>
        <p:spPr>
          <a:xfrm>
            <a:off x="228600" y="1143000"/>
            <a:ext cx="7603435" cy="1341783"/>
          </a:xfrm>
        </p:spPr>
        <p:txBody>
          <a:bodyPr/>
          <a:lstStyle/>
          <a:p>
            <a:r>
              <a:rPr lang="en-US" sz="2800" dirty="0" smtClean="0"/>
              <a:t>Username   : </a:t>
            </a:r>
            <a:r>
              <a:rPr lang="en-US" sz="2800" dirty="0" err="1" smtClean="0"/>
              <a:t>azuread</a:t>
            </a:r>
            <a:r>
              <a:rPr lang="en-US" sz="2800" dirty="0" smtClean="0"/>
              <a:t>\&lt;</a:t>
            </a:r>
            <a:r>
              <a:rPr lang="en-US" sz="2800" dirty="0" err="1" smtClean="0"/>
              <a:t>userid</a:t>
            </a:r>
            <a:r>
              <a:rPr lang="en-US" sz="2800" dirty="0" smtClean="0"/>
              <a:t>&gt;</a:t>
            </a:r>
          </a:p>
          <a:p>
            <a:r>
              <a:rPr lang="en-US" sz="2800" dirty="0" smtClean="0"/>
              <a:t>Password : &lt;Password&gt;</a:t>
            </a:r>
            <a:endParaRPr lang="en-US" sz="2800" dirty="0"/>
          </a:p>
        </p:txBody>
      </p:sp>
      <p:sp>
        <p:nvSpPr>
          <p:cNvPr id="4" name="TextBox 3"/>
          <p:cNvSpPr txBox="1"/>
          <p:nvPr/>
        </p:nvSpPr>
        <p:spPr>
          <a:xfrm>
            <a:off x="417444" y="3279913"/>
            <a:ext cx="8309113" cy="830997"/>
          </a:xfrm>
          <a:prstGeom prst="rect">
            <a:avLst/>
          </a:prstGeom>
          <a:noFill/>
        </p:spPr>
        <p:txBody>
          <a:bodyPr wrap="square" rtlCol="0">
            <a:spAutoFit/>
          </a:bodyPr>
          <a:lstStyle/>
          <a:p>
            <a:r>
              <a:rPr lang="en-US" sz="2400" b="1" dirty="0" smtClean="0">
                <a:solidFill>
                  <a:srgbClr val="FF0000"/>
                </a:solidFill>
                <a:latin typeface="Bahnschrift Light" pitchFamily="34" charset="0"/>
              </a:rPr>
              <a:t>But before login in the portal with this user changing the password is Mandatory </a:t>
            </a:r>
            <a:endParaRPr lang="en-US" sz="2400" b="1" dirty="0">
              <a:solidFill>
                <a:srgbClr val="FF0000"/>
              </a:solidFill>
              <a:latin typeface="Bahnschrift Light"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0"/>
            <a:ext cx="7484165" cy="914400"/>
          </a:xfrm>
        </p:spPr>
        <p:txBody>
          <a:bodyPr/>
          <a:lstStyle/>
          <a:p>
            <a:r>
              <a:rPr lang="en-US" dirty="0" smtClean="0"/>
              <a:t>On Premises  Machines Access – Ad Register</a:t>
            </a:r>
          </a:p>
        </p:txBody>
      </p:sp>
      <p:pic>
        <p:nvPicPr>
          <p:cNvPr id="163842" name="Picture 2"/>
          <p:cNvPicPr>
            <a:picLocks noChangeAspect="1" noChangeArrowheads="1"/>
          </p:cNvPicPr>
          <p:nvPr/>
        </p:nvPicPr>
        <p:blipFill>
          <a:blip r:embed="rId2"/>
          <a:srcRect/>
          <a:stretch>
            <a:fillRect/>
          </a:stretch>
        </p:blipFill>
        <p:spPr bwMode="auto">
          <a:xfrm>
            <a:off x="276433" y="871953"/>
            <a:ext cx="3343275" cy="5429456"/>
          </a:xfrm>
          <a:prstGeom prst="rect">
            <a:avLst/>
          </a:prstGeom>
          <a:noFill/>
          <a:ln w="9525">
            <a:noFill/>
            <a:miter lim="800000"/>
            <a:headEnd/>
            <a:tailEnd/>
          </a:ln>
          <a:effectLst/>
        </p:spPr>
      </p:pic>
      <p:pic>
        <p:nvPicPr>
          <p:cNvPr id="163843" name="Picture 3"/>
          <p:cNvPicPr>
            <a:picLocks noChangeAspect="1" noChangeArrowheads="1"/>
          </p:cNvPicPr>
          <p:nvPr/>
        </p:nvPicPr>
        <p:blipFill>
          <a:blip r:embed="rId3"/>
          <a:srcRect/>
          <a:stretch>
            <a:fillRect/>
          </a:stretch>
        </p:blipFill>
        <p:spPr bwMode="auto">
          <a:xfrm>
            <a:off x="4154556" y="1094961"/>
            <a:ext cx="4572000" cy="2362200"/>
          </a:xfrm>
          <a:prstGeom prst="rect">
            <a:avLst/>
          </a:prstGeom>
          <a:noFill/>
          <a:ln w="9525">
            <a:noFill/>
            <a:miter lim="800000"/>
            <a:headEnd/>
            <a:tailEnd/>
          </a:ln>
          <a:effectLst/>
        </p:spPr>
      </p:pic>
      <p:pic>
        <p:nvPicPr>
          <p:cNvPr id="163844" name="Picture 4"/>
          <p:cNvPicPr>
            <a:picLocks noChangeAspect="1" noChangeArrowheads="1"/>
          </p:cNvPicPr>
          <p:nvPr/>
        </p:nvPicPr>
        <p:blipFill>
          <a:blip r:embed="rId4"/>
          <a:srcRect/>
          <a:stretch>
            <a:fillRect/>
          </a:stretch>
        </p:blipFill>
        <p:spPr bwMode="auto">
          <a:xfrm>
            <a:off x="3859075" y="3810208"/>
            <a:ext cx="4966873" cy="221932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0"/>
            <a:ext cx="7484165" cy="914400"/>
          </a:xfrm>
        </p:spPr>
        <p:txBody>
          <a:bodyPr/>
          <a:lstStyle/>
          <a:p>
            <a:r>
              <a:rPr lang="en-US" dirty="0" smtClean="0"/>
              <a:t>On Premises  Machines Access – Ad Join</a:t>
            </a:r>
          </a:p>
        </p:txBody>
      </p:sp>
      <p:pic>
        <p:nvPicPr>
          <p:cNvPr id="163842" name="Picture 2"/>
          <p:cNvPicPr>
            <a:picLocks noChangeAspect="1" noChangeArrowheads="1"/>
          </p:cNvPicPr>
          <p:nvPr/>
        </p:nvPicPr>
        <p:blipFill>
          <a:blip r:embed="rId2"/>
          <a:srcRect/>
          <a:stretch>
            <a:fillRect/>
          </a:stretch>
        </p:blipFill>
        <p:spPr bwMode="auto">
          <a:xfrm>
            <a:off x="276433" y="871953"/>
            <a:ext cx="3343275" cy="5429456"/>
          </a:xfrm>
          <a:prstGeom prst="rect">
            <a:avLst/>
          </a:prstGeom>
          <a:noFill/>
          <a:ln w="9525">
            <a:noFill/>
            <a:miter lim="800000"/>
            <a:headEnd/>
            <a:tailEnd/>
          </a:ln>
          <a:effectLst/>
        </p:spPr>
      </p:pic>
      <p:pic>
        <p:nvPicPr>
          <p:cNvPr id="163843" name="Picture 3"/>
          <p:cNvPicPr>
            <a:picLocks noChangeAspect="1" noChangeArrowheads="1"/>
          </p:cNvPicPr>
          <p:nvPr/>
        </p:nvPicPr>
        <p:blipFill>
          <a:blip r:embed="rId3"/>
          <a:srcRect/>
          <a:stretch>
            <a:fillRect/>
          </a:stretch>
        </p:blipFill>
        <p:spPr bwMode="auto">
          <a:xfrm>
            <a:off x="4154556" y="1094961"/>
            <a:ext cx="4572000" cy="2362200"/>
          </a:xfrm>
          <a:prstGeom prst="rect">
            <a:avLst/>
          </a:prstGeom>
          <a:noFill/>
          <a:ln w="9525">
            <a:noFill/>
            <a:miter lim="800000"/>
            <a:headEnd/>
            <a:tailEnd/>
          </a:ln>
          <a:effectLst/>
        </p:spPr>
      </p:pic>
      <p:pic>
        <p:nvPicPr>
          <p:cNvPr id="164866" name="Picture 2"/>
          <p:cNvPicPr>
            <a:picLocks noChangeAspect="1" noChangeArrowheads="1"/>
          </p:cNvPicPr>
          <p:nvPr/>
        </p:nvPicPr>
        <p:blipFill>
          <a:blip r:embed="rId4"/>
          <a:srcRect/>
          <a:stretch>
            <a:fillRect/>
          </a:stretch>
        </p:blipFill>
        <p:spPr bwMode="auto">
          <a:xfrm>
            <a:off x="3851826" y="4286043"/>
            <a:ext cx="5292173" cy="170497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Connect</a:t>
            </a:r>
            <a:endParaRPr lang="en-US" dirty="0"/>
          </a:p>
        </p:txBody>
      </p:sp>
      <p:sp>
        <p:nvSpPr>
          <p:cNvPr id="4" name="Rectangle 3"/>
          <p:cNvSpPr/>
          <p:nvPr/>
        </p:nvSpPr>
        <p:spPr>
          <a:xfrm>
            <a:off x="337931" y="1280277"/>
            <a:ext cx="8189843" cy="3347840"/>
          </a:xfrm>
          <a:prstGeom prst="rect">
            <a:avLst/>
          </a:prstGeom>
        </p:spPr>
        <p:txBody>
          <a:bodyPr wrap="square">
            <a:spAutoFit/>
          </a:bodyPr>
          <a:lstStyle/>
          <a:p>
            <a:pPr algn="just">
              <a:lnSpc>
                <a:spcPct val="150000"/>
              </a:lnSpc>
            </a:pPr>
            <a:r>
              <a:rPr lang="en-US" sz="2400" dirty="0" smtClean="0"/>
              <a:t>Azure AD Connect is a Microsoft tool that enables synchronization and integration between on-premises Active Directory (AD) and Azure Active Directory (Azure AD). It allows organizations to extend their existing AD infrastructure to the cloud and enable various hybrid identity scenarios.</a:t>
            </a:r>
            <a:endParaRPr 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4</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Logical Topologies</a:t>
            </a:r>
            <a:endParaRPr lang="en-US" dirty="0"/>
          </a:p>
        </p:txBody>
      </p:sp>
      <p:sp>
        <p:nvSpPr>
          <p:cNvPr id="3" name="Content Placeholder 2"/>
          <p:cNvSpPr>
            <a:spLocks noGrp="1"/>
          </p:cNvSpPr>
          <p:nvPr>
            <p:ph idx="1"/>
          </p:nvPr>
        </p:nvSpPr>
        <p:spPr/>
        <p:txBody>
          <a:bodyPr/>
          <a:lstStyle/>
          <a:p>
            <a:pPr>
              <a:buNone/>
            </a:pPr>
            <a:r>
              <a:rPr lang="en-US" dirty="0" smtClean="0"/>
              <a:t>	IN A WORKGROUP MODEL</a:t>
            </a:r>
          </a:p>
          <a:p>
            <a:pPr marL="285750" indent="-285750">
              <a:buFont typeface="Arial" panose="020B0604020202020204" pitchFamily="34" charset="0"/>
              <a:buChar char="•"/>
            </a:pPr>
            <a:r>
              <a:rPr lang="en-US" dirty="0" smtClean="0"/>
              <a:t>All computers are peers; no computer has control over another computer.</a:t>
            </a:r>
          </a:p>
          <a:p>
            <a:pPr marL="285750" indent="-285750">
              <a:buFont typeface="Arial" panose="020B0604020202020204" pitchFamily="34" charset="0"/>
              <a:buChar char="•"/>
            </a:pPr>
            <a:r>
              <a:rPr lang="en-US" dirty="0" smtClean="0"/>
              <a:t>Each computer has a set of user accounts. To use any computer in the workgroup, you must have an account on that computer</a:t>
            </a:r>
          </a:p>
          <a:p>
            <a:endParaRPr lang="en-US" dirty="0" smtClean="0"/>
          </a:p>
          <a:p>
            <a:pPr>
              <a:buNone/>
            </a:pPr>
            <a:r>
              <a:rPr lang="en-US" dirty="0" smtClean="0"/>
              <a:t>	IN A DOMAIN MODEL</a:t>
            </a:r>
          </a:p>
          <a:p>
            <a:r>
              <a:rPr lang="en-US" dirty="0" smtClean="0"/>
              <a:t>One or more computers are servers. Network administrators use servers to control the security and permissions for all computers on the domain. This makes it easy to make changes because the changes are automatically made to all computers.</a:t>
            </a:r>
          </a:p>
          <a:p>
            <a:endParaRPr lang="en-US" dirty="0"/>
          </a:p>
        </p:txBody>
      </p:sp>
    </p:spTree>
    <p:extLst>
      <p:ext uri="{BB962C8B-B14F-4D97-AF65-F5344CB8AC3E}">
        <p14:creationId xmlns:p14="http://schemas.microsoft.com/office/powerpoint/2010/main" val="1826229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Workgroup Model</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78888" name="Visio" r:id="rId4" imgW="514807" imgH="407518" progId="">
                  <p:embed/>
                </p:oleObj>
              </mc:Choice>
              <mc:Fallback>
                <p:oleObj name="Visio" r:id="rId4" imgW="514807" imgH="407518" progId="">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20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0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P spid="15" grpId="0" animBg="1"/>
      <p:bldP spid="16" grpId="0" animBg="1"/>
      <p:bldP spid="17" grpId="0" animBg="1" autoUpdateAnimBg="0"/>
      <p:bldP spid="18" grpId="0" animBg="1" autoUpdateAnimBg="0"/>
      <p:bldP spid="19" grpId="0" animBg="1" autoUpdateAnimBg="0"/>
      <p:bldP spid="20" grpId="0" animBg="1" autoUpdateAnimBg="0"/>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79953" name="Visio" r:id="rId4" imgW="514807" imgH="407518" progId="">
                  <p:embed/>
                </p:oleObj>
              </mc:Choice>
              <mc:Fallback>
                <p:oleObj name="Visio" r:id="rId4" imgW="514807" imgH="407518"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1489075" y="4976813"/>
          <a:ext cx="814388" cy="1062037"/>
        </p:xfrm>
        <a:graphic>
          <a:graphicData uri="http://schemas.openxmlformats.org/presentationml/2006/ole">
            <mc:AlternateContent xmlns:mc="http://schemas.openxmlformats.org/markup-compatibility/2006">
              <mc:Choice xmlns:v="urn:schemas-microsoft-com:vml" Requires="v">
                <p:oleObj spid="_x0000_s79954" r:id="rId6" imgW="700965" imgH="914400" progId="">
                  <p:embed/>
                </p:oleObj>
              </mc:Choice>
              <mc:Fallback>
                <p:oleObj r:id="rId6" imgW="700965" imgH="914400" progId="">
                  <p:embed/>
                  <p:pic>
                    <p:nvPicPr>
                      <p:cNvPr id="0" name="Picture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976813"/>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1493838" y="5975350"/>
            <a:ext cx="675185" cy="338554"/>
          </a:xfrm>
          <a:prstGeom prst="rect">
            <a:avLst/>
          </a:prstGeom>
          <a:noFill/>
          <a:ln w="9525">
            <a:noFill/>
            <a:miter lim="800000"/>
            <a:headEnd/>
            <a:tailEnd/>
          </a:ln>
          <a:effectLst/>
        </p:spPr>
        <p:txBody>
          <a:bodyPr wrap="none">
            <a:spAutoFit/>
          </a:bodyPr>
          <a:lstStyle/>
          <a:p>
            <a:pPr eaLnBrk="1" hangingPunct="1"/>
            <a:r>
              <a:rPr lang="en-US" sz="1600" b="1" dirty="0">
                <a:solidFill>
                  <a:srgbClr val="3333FF"/>
                </a:solidFill>
                <a:latin typeface="+mj-lt"/>
                <a:cs typeface="Arial" charset="0"/>
              </a:rPr>
              <a:t>User1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FF7658F-7D2F-4B42-AFC9-131D07D7DA6F}" type="slidenum">
              <a:rPr lang="en-US"/>
              <a:pPr/>
              <a:t>8</a:t>
            </a:fld>
            <a:endParaRPr lang="en-US"/>
          </a:p>
        </p:txBody>
      </p:sp>
      <p:pic>
        <p:nvPicPr>
          <p:cNvPr id="530439" name="Picture 7" descr="4"/>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530437" name="Text Box 5"/>
          <p:cNvSpPr txBox="1">
            <a:spLocks noChangeArrowheads="1"/>
          </p:cNvSpPr>
          <p:nvPr/>
        </p:nvSpPr>
        <p:spPr bwMode="auto">
          <a:xfrm>
            <a:off x="3171825" y="2662238"/>
            <a:ext cx="1719263" cy="274637"/>
          </a:xfrm>
          <a:prstGeom prst="rect">
            <a:avLst/>
          </a:prstGeom>
          <a:noFill/>
          <a:ln w="9525">
            <a:noFill/>
            <a:miter lim="800000"/>
            <a:headEnd/>
            <a:tailEnd/>
          </a:ln>
          <a:effectLst/>
        </p:spPr>
        <p:txBody>
          <a:bodyPr>
            <a:spAutoFit/>
          </a:bodyPr>
          <a:lstStyle/>
          <a:p>
            <a:pPr algn="l">
              <a:spcBef>
                <a:spcPct val="50000"/>
              </a:spcBef>
            </a:pPr>
            <a:r>
              <a:rPr lang="en-US" sz="1200" b="1">
                <a:latin typeface="+mj-lt"/>
              </a:rPr>
              <a:t>user1</a:t>
            </a:r>
          </a:p>
        </p:txBody>
      </p:sp>
      <p:sp>
        <p:nvSpPr>
          <p:cNvPr id="530440" name="Text Box 8"/>
          <p:cNvSpPr txBox="1">
            <a:spLocks noChangeArrowheads="1"/>
          </p:cNvSpPr>
          <p:nvPr/>
        </p:nvSpPr>
        <p:spPr bwMode="auto">
          <a:xfrm>
            <a:off x="3171825" y="3013075"/>
            <a:ext cx="1719263" cy="274638"/>
          </a:xfrm>
          <a:prstGeom prst="rect">
            <a:avLst/>
          </a:prstGeom>
          <a:noFill/>
          <a:ln w="9525">
            <a:noFill/>
            <a:miter lim="800000"/>
            <a:headEnd/>
            <a:tailEnd/>
          </a:ln>
          <a:effectLst/>
        </p:spPr>
        <p:txBody>
          <a:bodyPr>
            <a:spAutoFit/>
          </a:bodyPr>
          <a:lstStyle/>
          <a:p>
            <a:pPr algn="l">
              <a:spcBef>
                <a:spcPct val="50000"/>
              </a:spcBef>
            </a:pPr>
            <a:r>
              <a:rPr lang="en-US" sz="1200" b="1">
                <a:latin typeface="+mj-lt"/>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0437"/>
                                        </p:tgtEl>
                                        <p:attrNameLst>
                                          <p:attrName>style.visibility</p:attrName>
                                        </p:attrNameLst>
                                      </p:cBhvr>
                                      <p:to>
                                        <p:strVal val="visible"/>
                                      </p:to>
                                    </p:set>
                                    <p:animEffect transition="in" filter="wipe(left)">
                                      <p:cBhvr>
                                        <p:cTn id="7" dur="500"/>
                                        <p:tgtEl>
                                          <p:spTgt spid="530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0440"/>
                                        </p:tgtEl>
                                        <p:attrNameLst>
                                          <p:attrName>style.visibility</p:attrName>
                                        </p:attrNameLst>
                                      </p:cBhvr>
                                      <p:to>
                                        <p:strVal val="visible"/>
                                      </p:to>
                                    </p:set>
                                    <p:animEffect transition="in" filter="wipe(left)">
                                      <p:cBhvr>
                                        <p:cTn id="12" dur="500"/>
                                        <p:tgtEl>
                                          <p:spTgt spid="530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p:bldP spid="5304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solidFill>
                  <a:schemeClr val="bg1"/>
                </a:solidFill>
              </a:rPr>
              <a:t>How Local Authentication works ?</a:t>
            </a:r>
          </a:p>
        </p:txBody>
      </p:sp>
      <p:sp>
        <p:nvSpPr>
          <p:cNvPr id="5" name="Oval 2"/>
          <p:cNvSpPr>
            <a:spLocks noChangeArrowheads="1"/>
          </p:cNvSpPr>
          <p:nvPr/>
        </p:nvSpPr>
        <p:spPr bwMode="auto">
          <a:xfrm>
            <a:off x="1012825" y="1501775"/>
            <a:ext cx="6410325" cy="4413250"/>
          </a:xfrm>
          <a:prstGeom prst="ellipse">
            <a:avLst/>
          </a:prstGeom>
          <a:gradFill rotWithShape="1">
            <a:gsLst>
              <a:gs pos="0">
                <a:srgbClr val="FFFFFF"/>
              </a:gs>
              <a:gs pos="100000">
                <a:srgbClr val="CFE1C2"/>
              </a:gs>
            </a:gsLst>
            <a:lin ang="18900000" scaled="1"/>
          </a:gradFill>
          <a:ln w="9525" algn="ctr">
            <a:noFill/>
            <a:round/>
            <a:headEnd/>
            <a:tailEnd/>
          </a:ln>
          <a:effectLst>
            <a:outerShdw dist="53882" dir="2700000" algn="ctr" rotWithShape="0">
              <a:schemeClr val="bg2"/>
            </a:outerShdw>
          </a:effectLst>
        </p:spPr>
        <p:txBody>
          <a:bodyPr lIns="0" tIns="0" rIns="0" bIns="0"/>
          <a:lstStyle/>
          <a:p>
            <a:pPr marL="342900" indent="-342900" algn="ctr" eaLnBrk="1" hangingPunct="1">
              <a:spcBef>
                <a:spcPct val="20000"/>
              </a:spcBef>
            </a:pPr>
            <a:r>
              <a:rPr lang="en-US" sz="3200" b="1">
                <a:latin typeface="+mj-lt"/>
              </a:rPr>
              <a:t>                                                          </a:t>
            </a:r>
          </a:p>
        </p:txBody>
      </p:sp>
      <p:sp>
        <p:nvSpPr>
          <p:cNvPr id="6" name="Line 5"/>
          <p:cNvSpPr>
            <a:spLocks noChangeShapeType="1"/>
          </p:cNvSpPr>
          <p:nvPr/>
        </p:nvSpPr>
        <p:spPr bwMode="auto">
          <a:xfrm>
            <a:off x="2868613" y="2352675"/>
            <a:ext cx="2730500" cy="2925763"/>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sp>
        <p:nvSpPr>
          <p:cNvPr id="7" name="Line 6"/>
          <p:cNvSpPr>
            <a:spLocks noChangeShapeType="1"/>
          </p:cNvSpPr>
          <p:nvPr/>
        </p:nvSpPr>
        <p:spPr bwMode="auto">
          <a:xfrm flipH="1">
            <a:off x="2922588" y="2614613"/>
            <a:ext cx="2663825" cy="2730500"/>
          </a:xfrm>
          <a:prstGeom prst="line">
            <a:avLst/>
          </a:prstGeom>
          <a:noFill/>
          <a:ln w="38100">
            <a:solidFill>
              <a:srgbClr val="FF9900"/>
            </a:solidFill>
            <a:round/>
            <a:headEnd/>
            <a:tailEnd/>
          </a:ln>
          <a:effectLst/>
        </p:spPr>
        <p:txBody>
          <a:bodyPr wrap="none" anchor="ctr"/>
          <a:lstStyle/>
          <a:p>
            <a:pPr algn="ctr"/>
            <a:endParaRPr lang="en-US" b="1">
              <a:latin typeface="+mj-lt"/>
            </a:endParaRPr>
          </a:p>
        </p:txBody>
      </p:sp>
      <p:pic>
        <p:nvPicPr>
          <p:cNvPr id="8" name="Picture 7" descr="Computer_DesktopComputer01"/>
          <p:cNvPicPr>
            <a:picLocks noChangeAspect="1" noChangeArrowheads="1"/>
          </p:cNvPicPr>
          <p:nvPr/>
        </p:nvPicPr>
        <p:blipFill>
          <a:blip r:embed="rId3" cstate="print"/>
          <a:srcRect/>
          <a:stretch>
            <a:fillRect/>
          </a:stretch>
        </p:blipFill>
        <p:spPr bwMode="auto">
          <a:xfrm>
            <a:off x="5384800" y="1322388"/>
            <a:ext cx="1143000" cy="1331912"/>
          </a:xfrm>
          <a:prstGeom prst="rect">
            <a:avLst/>
          </a:prstGeom>
          <a:noFill/>
          <a:ln w="9525">
            <a:noFill/>
            <a:miter lim="800000"/>
            <a:headEnd/>
            <a:tailEnd/>
          </a:ln>
          <a:effectLst/>
        </p:spPr>
      </p:pic>
      <p:pic>
        <p:nvPicPr>
          <p:cNvPr id="9" name="Picture 8" descr="Computer_DesktopComputer01"/>
          <p:cNvPicPr>
            <a:picLocks noChangeAspect="1" noChangeArrowheads="1"/>
          </p:cNvPicPr>
          <p:nvPr/>
        </p:nvPicPr>
        <p:blipFill>
          <a:blip r:embed="rId3" cstate="print"/>
          <a:srcRect/>
          <a:stretch>
            <a:fillRect/>
          </a:stretch>
        </p:blipFill>
        <p:spPr bwMode="auto">
          <a:xfrm>
            <a:off x="1819275" y="1322388"/>
            <a:ext cx="1143000" cy="1331912"/>
          </a:xfrm>
          <a:prstGeom prst="rect">
            <a:avLst/>
          </a:prstGeom>
          <a:noFill/>
          <a:ln w="9525">
            <a:noFill/>
            <a:miter lim="800000"/>
            <a:headEnd/>
            <a:tailEnd/>
          </a:ln>
          <a:effectLst/>
        </p:spPr>
      </p:pic>
      <p:pic>
        <p:nvPicPr>
          <p:cNvPr id="10" name="Picture 9" descr="Computer_DesktopComputer01"/>
          <p:cNvPicPr>
            <a:picLocks noChangeAspect="1" noChangeArrowheads="1"/>
          </p:cNvPicPr>
          <p:nvPr/>
        </p:nvPicPr>
        <p:blipFill>
          <a:blip r:embed="rId3" cstate="print"/>
          <a:srcRect/>
          <a:stretch>
            <a:fillRect/>
          </a:stretch>
        </p:blipFill>
        <p:spPr bwMode="auto">
          <a:xfrm>
            <a:off x="1819275" y="4487863"/>
            <a:ext cx="1143000" cy="1331912"/>
          </a:xfrm>
          <a:prstGeom prst="rect">
            <a:avLst/>
          </a:prstGeom>
          <a:noFill/>
          <a:ln w="9525">
            <a:noFill/>
            <a:miter lim="800000"/>
            <a:headEnd/>
            <a:tailEnd/>
          </a:ln>
          <a:effectLst/>
        </p:spPr>
      </p:pic>
      <p:pic>
        <p:nvPicPr>
          <p:cNvPr id="11" name="Picture 10" descr="Computer_DesktopComputer01"/>
          <p:cNvPicPr>
            <a:picLocks noChangeAspect="1" noChangeArrowheads="1"/>
          </p:cNvPicPr>
          <p:nvPr/>
        </p:nvPicPr>
        <p:blipFill>
          <a:blip r:embed="rId3" cstate="print"/>
          <a:srcRect/>
          <a:stretch>
            <a:fillRect/>
          </a:stretch>
        </p:blipFill>
        <p:spPr bwMode="auto">
          <a:xfrm>
            <a:off x="5384800" y="4487863"/>
            <a:ext cx="1143000" cy="1331912"/>
          </a:xfrm>
          <a:prstGeom prst="rect">
            <a:avLst/>
          </a:prstGeom>
          <a:noFill/>
          <a:ln w="9525">
            <a:noFill/>
            <a:miter lim="800000"/>
            <a:headEnd/>
            <a:tailEnd/>
          </a:ln>
          <a:effectLst/>
        </p:spPr>
      </p:pic>
      <p:graphicFrame>
        <p:nvGraphicFramePr>
          <p:cNvPr id="12" name="Object 15"/>
          <p:cNvGraphicFramePr>
            <a:graphicFrameLocks noChangeAspect="1"/>
          </p:cNvGraphicFramePr>
          <p:nvPr/>
        </p:nvGraphicFramePr>
        <p:xfrm>
          <a:off x="3617913" y="3284538"/>
          <a:ext cx="1257300" cy="1003300"/>
        </p:xfrm>
        <a:graphic>
          <a:graphicData uri="http://schemas.openxmlformats.org/presentationml/2006/ole">
            <mc:AlternateContent xmlns:mc="http://schemas.openxmlformats.org/markup-compatibility/2006">
              <mc:Choice xmlns:v="urn:schemas-microsoft-com:vml" Requires="v">
                <p:oleObj spid="_x0000_s80976" name="Visio" r:id="rId4" imgW="514807" imgH="407518" progId="">
                  <p:embed/>
                </p:oleObj>
              </mc:Choice>
              <mc:Fallback>
                <p:oleObj name="Visio" r:id="rId4" imgW="514807" imgH="407518"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3284538"/>
                        <a:ext cx="1257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28"/>
          <p:cNvSpPr>
            <a:spLocks noChangeArrowheads="1"/>
          </p:cNvSpPr>
          <p:nvPr/>
        </p:nvSpPr>
        <p:spPr bwMode="auto">
          <a:xfrm>
            <a:off x="524933" y="4503737"/>
            <a:ext cx="1399117" cy="3899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Computer1</a:t>
            </a:r>
          </a:p>
        </p:txBody>
      </p:sp>
      <p:sp>
        <p:nvSpPr>
          <p:cNvPr id="14" name="AutoShape 29"/>
          <p:cNvSpPr>
            <a:spLocks noChangeArrowheads="1"/>
          </p:cNvSpPr>
          <p:nvPr/>
        </p:nvSpPr>
        <p:spPr bwMode="auto">
          <a:xfrm>
            <a:off x="6577013" y="4656138"/>
            <a:ext cx="1381654" cy="339195"/>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Computer2</a:t>
            </a:r>
          </a:p>
        </p:txBody>
      </p:sp>
      <p:sp>
        <p:nvSpPr>
          <p:cNvPr id="15" name="AutoShape 30"/>
          <p:cNvSpPr>
            <a:spLocks noChangeArrowheads="1"/>
          </p:cNvSpPr>
          <p:nvPr/>
        </p:nvSpPr>
        <p:spPr bwMode="auto">
          <a:xfrm>
            <a:off x="524933" y="1290638"/>
            <a:ext cx="1399117" cy="3857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latin typeface="+mj-lt"/>
              </a:rPr>
              <a:t>Computer3</a:t>
            </a:r>
          </a:p>
        </p:txBody>
      </p:sp>
      <p:sp>
        <p:nvSpPr>
          <p:cNvPr id="16" name="AutoShape 31"/>
          <p:cNvSpPr>
            <a:spLocks noChangeArrowheads="1"/>
          </p:cNvSpPr>
          <p:nvPr/>
        </p:nvSpPr>
        <p:spPr bwMode="auto">
          <a:xfrm>
            <a:off x="6577013" y="1443038"/>
            <a:ext cx="1381654" cy="334962"/>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latin typeface="+mj-lt"/>
              </a:rPr>
              <a:t>Computer4</a:t>
            </a:r>
          </a:p>
        </p:txBody>
      </p:sp>
      <p:sp>
        <p:nvSpPr>
          <p:cNvPr id="17" name="AutoShape 33"/>
          <p:cNvSpPr>
            <a:spLocks noChangeArrowheads="1"/>
          </p:cNvSpPr>
          <p:nvPr/>
        </p:nvSpPr>
        <p:spPr bwMode="auto">
          <a:xfrm>
            <a:off x="6577013" y="51212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2003</a:t>
            </a:r>
          </a:p>
        </p:txBody>
      </p:sp>
      <p:sp>
        <p:nvSpPr>
          <p:cNvPr id="18" name="AutoShape 34"/>
          <p:cNvSpPr>
            <a:spLocks noChangeArrowheads="1"/>
          </p:cNvSpPr>
          <p:nvPr/>
        </p:nvSpPr>
        <p:spPr bwMode="auto">
          <a:xfrm>
            <a:off x="465138" y="1741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2000</a:t>
            </a:r>
          </a:p>
        </p:txBody>
      </p:sp>
      <p:sp>
        <p:nvSpPr>
          <p:cNvPr id="19" name="AutoShape 35"/>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dirty="0">
                <a:solidFill>
                  <a:srgbClr val="FF0000"/>
                </a:solidFill>
                <a:latin typeface="+mj-lt"/>
              </a:rPr>
              <a:t>Windows XP</a:t>
            </a:r>
          </a:p>
        </p:txBody>
      </p:sp>
      <p:sp>
        <p:nvSpPr>
          <p:cNvPr id="20" name="AutoShape 36"/>
          <p:cNvSpPr>
            <a:spLocks noChangeArrowheads="1"/>
          </p:cNvSpPr>
          <p:nvPr/>
        </p:nvSpPr>
        <p:spPr bwMode="auto">
          <a:xfrm>
            <a:off x="6589713" y="1882775"/>
            <a:ext cx="1431925" cy="357188"/>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600" b="1">
                <a:solidFill>
                  <a:srgbClr val="FF0000"/>
                </a:solidFill>
                <a:latin typeface="+mj-lt"/>
              </a:rPr>
              <a:t>Windows NT</a:t>
            </a:r>
          </a:p>
        </p:txBody>
      </p:sp>
      <p:sp>
        <p:nvSpPr>
          <p:cNvPr id="21" name="AutoShape 37"/>
          <p:cNvSpPr>
            <a:spLocks noChangeArrowheads="1"/>
          </p:cNvSpPr>
          <p:nvPr/>
        </p:nvSpPr>
        <p:spPr bwMode="auto">
          <a:xfrm>
            <a:off x="3030538" y="5103813"/>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dirty="0">
                <a:solidFill>
                  <a:srgbClr val="3333FF"/>
                </a:solidFill>
                <a:latin typeface="+mj-lt"/>
              </a:rPr>
              <a:t>user1</a:t>
            </a:r>
          </a:p>
        </p:txBody>
      </p:sp>
      <p:sp>
        <p:nvSpPr>
          <p:cNvPr id="22" name="AutoShape 38"/>
          <p:cNvSpPr>
            <a:spLocks noChangeArrowheads="1"/>
          </p:cNvSpPr>
          <p:nvPr/>
        </p:nvSpPr>
        <p:spPr bwMode="auto">
          <a:xfrm>
            <a:off x="4449763" y="5103813"/>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user2</a:t>
            </a:r>
          </a:p>
        </p:txBody>
      </p:sp>
      <p:sp>
        <p:nvSpPr>
          <p:cNvPr id="23" name="AutoShape 39"/>
          <p:cNvSpPr>
            <a:spLocks noChangeArrowheads="1"/>
          </p:cNvSpPr>
          <p:nvPr/>
        </p:nvSpPr>
        <p:spPr bwMode="auto">
          <a:xfrm>
            <a:off x="3030538" y="1917700"/>
            <a:ext cx="10064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user3</a:t>
            </a:r>
          </a:p>
        </p:txBody>
      </p:sp>
      <p:sp>
        <p:nvSpPr>
          <p:cNvPr id="24" name="AutoShape 40"/>
          <p:cNvSpPr>
            <a:spLocks noChangeArrowheads="1"/>
          </p:cNvSpPr>
          <p:nvPr/>
        </p:nvSpPr>
        <p:spPr bwMode="auto">
          <a:xfrm>
            <a:off x="4449763" y="1917700"/>
            <a:ext cx="1019175" cy="381000"/>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r>
              <a:rPr lang="en-US" sz="1800" b="1">
                <a:solidFill>
                  <a:srgbClr val="3333FF"/>
                </a:solidFill>
                <a:latin typeface="+mj-lt"/>
              </a:rPr>
              <a:t>user4</a:t>
            </a:r>
          </a:p>
        </p:txBody>
      </p:sp>
      <p:graphicFrame>
        <p:nvGraphicFramePr>
          <p:cNvPr id="25" name="Object 24"/>
          <p:cNvGraphicFramePr>
            <a:graphicFrameLocks noChangeAspect="1"/>
          </p:cNvGraphicFramePr>
          <p:nvPr/>
        </p:nvGraphicFramePr>
        <p:xfrm>
          <a:off x="1489075" y="4976813"/>
          <a:ext cx="814388" cy="1062037"/>
        </p:xfrm>
        <a:graphic>
          <a:graphicData uri="http://schemas.openxmlformats.org/presentationml/2006/ole">
            <mc:AlternateContent xmlns:mc="http://schemas.openxmlformats.org/markup-compatibility/2006">
              <mc:Choice xmlns:v="urn:schemas-microsoft-com:vml" Requires="v">
                <p:oleObj spid="_x0000_s80977" r:id="rId6" imgW="700965" imgH="914400" progId="">
                  <p:embed/>
                </p:oleObj>
              </mc:Choice>
              <mc:Fallback>
                <p:oleObj r:id="rId6" imgW="700965" imgH="914400" progId="">
                  <p:embed/>
                  <p:pic>
                    <p:nvPicPr>
                      <p:cNvPr id="0" name="Picture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976813"/>
                        <a:ext cx="814388" cy="106203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 name="Text Box 25"/>
          <p:cNvSpPr txBox="1">
            <a:spLocks noChangeArrowheads="1"/>
          </p:cNvSpPr>
          <p:nvPr/>
        </p:nvSpPr>
        <p:spPr bwMode="auto">
          <a:xfrm>
            <a:off x="1493838" y="5975350"/>
            <a:ext cx="675185" cy="338554"/>
          </a:xfrm>
          <a:prstGeom prst="rect">
            <a:avLst/>
          </a:prstGeom>
          <a:noFill/>
          <a:ln w="9525">
            <a:noFill/>
            <a:miter lim="800000"/>
            <a:headEnd/>
            <a:tailEnd/>
          </a:ln>
          <a:effectLst/>
        </p:spPr>
        <p:txBody>
          <a:bodyPr wrap="none">
            <a:spAutoFit/>
          </a:bodyPr>
          <a:lstStyle/>
          <a:p>
            <a:pPr eaLnBrk="1" hangingPunct="1"/>
            <a:r>
              <a:rPr lang="en-US" sz="1600" b="1" dirty="0">
                <a:solidFill>
                  <a:srgbClr val="3333FF"/>
                </a:solidFill>
                <a:latin typeface="+mj-lt"/>
                <a:cs typeface="Arial" charset="0"/>
              </a:rPr>
              <a:t>User1</a:t>
            </a:r>
          </a:p>
        </p:txBody>
      </p:sp>
      <p:sp>
        <p:nvSpPr>
          <p:cNvPr id="28" name="AutoShape 18"/>
          <p:cNvSpPr>
            <a:spLocks noChangeArrowheads="1"/>
          </p:cNvSpPr>
          <p:nvPr/>
        </p:nvSpPr>
        <p:spPr bwMode="auto">
          <a:xfrm>
            <a:off x="481013" y="4916488"/>
            <a:ext cx="1431925" cy="357187"/>
          </a:xfrm>
          <a:prstGeom prst="roundRect">
            <a:avLst>
              <a:gd name="adj" fmla="val 416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r>
              <a:rPr lang="en-US" sz="1600" b="1" dirty="0">
                <a:solidFill>
                  <a:srgbClr val="FF0000"/>
                </a:solidFill>
                <a:latin typeface="+mj-lt"/>
              </a:rPr>
              <a:t>Windows XP</a:t>
            </a:r>
          </a:p>
        </p:txBody>
      </p:sp>
      <p:graphicFrame>
        <p:nvGraphicFramePr>
          <p:cNvPr id="29" name="Group 26"/>
          <p:cNvGraphicFramePr>
            <a:graphicFrameLocks noGrp="1"/>
          </p:cNvGraphicFramePr>
          <p:nvPr/>
        </p:nvGraphicFramePr>
        <p:xfrm>
          <a:off x="1287463" y="4564063"/>
          <a:ext cx="2249487" cy="6524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032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0000"/>
                          </a:solidFill>
                          <a:effectLst/>
                          <a:latin typeface="Arial Narrow" pitchFamily="34" charset="0"/>
                        </a:rPr>
                        <a:t>LOCAL USER DATABASE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extLst>
                  <a:ext uri="{0D108BD9-81ED-4DB2-BD59-A6C34878D82A}">
                    <a16:rowId xmlns:a16="http://schemas.microsoft.com/office/drawing/2014/main" val="10000"/>
                  </a:ext>
                </a:extLst>
              </a:tr>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smtClean="0">
                          <a:ln>
                            <a:noFill/>
                          </a:ln>
                          <a:solidFill>
                            <a:schemeClr val="tx1"/>
                          </a:solidFill>
                          <a:effectLst/>
                          <a:latin typeface="Arial Narrow" pitchFamily="34" charset="0"/>
                        </a:rPr>
                        <a:t>user1</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graphicFrame>
        <p:nvGraphicFramePr>
          <p:cNvPr id="30" name="Group 36"/>
          <p:cNvGraphicFramePr>
            <a:graphicFrameLocks noGrp="1"/>
          </p:cNvGraphicFramePr>
          <p:nvPr/>
        </p:nvGraphicFramePr>
        <p:xfrm>
          <a:off x="1287463" y="4870450"/>
          <a:ext cx="2249487" cy="347663"/>
        </p:xfrm>
        <a:graphic>
          <a:graphicData uri="http://schemas.openxmlformats.org/drawingml/2006/table">
            <a:tbl>
              <a:tblPr/>
              <a:tblGrid>
                <a:gridCol w="1117600">
                  <a:extLst>
                    <a:ext uri="{9D8B030D-6E8A-4147-A177-3AD203B41FA5}">
                      <a16:colId xmlns:a16="http://schemas.microsoft.com/office/drawing/2014/main" val="20000"/>
                    </a:ext>
                  </a:extLst>
                </a:gridCol>
                <a:gridCol w="1131887">
                  <a:extLst>
                    <a:ext uri="{9D8B030D-6E8A-4147-A177-3AD203B41FA5}">
                      <a16:colId xmlns:a16="http://schemas.microsoft.com/office/drawing/2014/main" val="20001"/>
                    </a:ext>
                  </a:extLst>
                </a:gridCol>
              </a:tblGrid>
              <a:tr h="347663">
                <a:tc>
                  <a:txBody>
                    <a:bodyPr/>
                    <a:lstStyle/>
                    <a:p>
                      <a:pPr marL="177800" marR="0" lvl="0" indent="-1778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sz="1400" b="1" i="0" u="none" strike="noStrike" cap="none" normalizeH="0" baseline="0" dirty="0" smtClean="0">
                          <a:ln>
                            <a:noFill/>
                          </a:ln>
                          <a:solidFill>
                            <a:srgbClr val="3333FF"/>
                          </a:solidFill>
                          <a:effectLst/>
                          <a:latin typeface="Arial Narrow" pitchFamily="34" charset="0"/>
                        </a:rPr>
                        <a:t>user1</a:t>
                      </a:r>
                    </a:p>
                  </a:txBody>
                  <a:tcPr anchor="ctr" horzOverflow="overflow">
                    <a:lnL cap="flat">
                      <a:noFill/>
                    </a:lnL>
                    <a:lnR>
                      <a:noFill/>
                    </a:lnR>
                    <a:lnT cap="flat">
                      <a:noFill/>
                    </a:lnT>
                    <a:lnB cap="flat">
                      <a:noFill/>
                    </a:lnB>
                    <a:lnTlToBr>
                      <a:noFill/>
                    </a:lnTlToBr>
                    <a:lnBlToTr>
                      <a:noFill/>
                    </a:lnBlToTr>
                    <a:noFill/>
                  </a:tcPr>
                </a:tc>
                <a:tc>
                  <a:txBody>
                    <a:bodyPr/>
                    <a:lstStyle/>
                    <a:p>
                      <a:pPr marL="177800" marR="0" lvl="0" indent="-1778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3333FF"/>
                          </a:solidFill>
                          <a:effectLst/>
                          <a:latin typeface="Arial Narrow" pitchFamily="34" charset="0"/>
                        </a:rPr>
                        <a:t>****</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AutoShape 45"/>
          <p:cNvSpPr>
            <a:spLocks noChangeArrowheads="1"/>
          </p:cNvSpPr>
          <p:nvPr/>
        </p:nvSpPr>
        <p:spPr bwMode="auto">
          <a:xfrm>
            <a:off x="1284288" y="3236913"/>
            <a:ext cx="2171700" cy="1143000"/>
          </a:xfrm>
          <a:prstGeom prst="roundRect">
            <a:avLst>
              <a:gd name="adj" fmla="val 16667"/>
            </a:avLst>
          </a:prstGeom>
          <a:solidFill>
            <a:srgbClr val="FF0000"/>
          </a:solidFill>
          <a:ln w="28575">
            <a:solidFill>
              <a:schemeClr val="tx1"/>
            </a:solidFill>
            <a:round/>
            <a:headEnd/>
            <a:tailEnd/>
          </a:ln>
          <a:effectLst>
            <a:outerShdw dist="107763" dir="2700000" algn="ctr" rotWithShape="0">
              <a:schemeClr val="bg2">
                <a:alpha val="50000"/>
              </a:schemeClr>
            </a:outerShdw>
          </a:effectLst>
        </p:spPr>
        <p:txBody>
          <a:bodyPr wrap="none" anchor="ctr"/>
          <a:lstStyle/>
          <a:p>
            <a:pPr eaLnBrk="1" hangingPunct="1"/>
            <a:r>
              <a:rPr lang="en-US" sz="1600" b="1" dirty="0">
                <a:solidFill>
                  <a:schemeClr val="bg1"/>
                </a:solidFill>
                <a:latin typeface="+mj-lt"/>
              </a:rPr>
              <a:t>user1 found</a:t>
            </a:r>
          </a:p>
          <a:p>
            <a:pPr eaLnBrk="1" hangingPunct="1"/>
            <a:r>
              <a:rPr lang="en-US" sz="1600" b="1" dirty="0">
                <a:solidFill>
                  <a:schemeClr val="bg1"/>
                </a:solidFill>
                <a:latin typeface="+mj-lt"/>
              </a:rPr>
              <a:t>Authentication</a:t>
            </a:r>
          </a:p>
          <a:p>
            <a:pPr eaLnBrk="1" hangingPunct="1"/>
            <a:r>
              <a:rPr lang="en-US" sz="1600" b="1" dirty="0">
                <a:solidFill>
                  <a:schemeClr val="bg1"/>
                </a:solidFill>
                <a:latin typeface="+mj-lt"/>
              </a:rPr>
              <a:t>Successful</a:t>
            </a:r>
          </a:p>
          <a:p>
            <a:pPr eaLnBrk="1" hangingPunct="1"/>
            <a:r>
              <a:rPr lang="en-US" sz="1600" b="1" dirty="0">
                <a:solidFill>
                  <a:schemeClr val="bg1"/>
                </a:solidFill>
                <a:latin typeface="+mj-lt"/>
              </a:rPr>
              <a:t>Access - Granted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nodeType="clickEffect">
                                  <p:stCondLst>
                                    <p:cond delay="0"/>
                                  </p:stCondLst>
                                  <p:childTnLst>
                                    <p:anim calcmode="lin" valueType="num">
                                      <p:cBhvr>
                                        <p:cTn id="16" dur="500"/>
                                        <p:tgtEl>
                                          <p:spTgt spid="29"/>
                                        </p:tgtEl>
                                        <p:attrNameLst>
                                          <p:attrName>ppt_w</p:attrName>
                                        </p:attrNameLst>
                                      </p:cBhvr>
                                      <p:tavLst>
                                        <p:tav tm="0">
                                          <p:val>
                                            <p:strVal val="ppt_w"/>
                                          </p:val>
                                        </p:tav>
                                        <p:tav tm="100000">
                                          <p:val>
                                            <p:fltVal val="0"/>
                                          </p:val>
                                        </p:tav>
                                      </p:tavLst>
                                    </p:anim>
                                    <p:anim calcmode="lin" valueType="num">
                                      <p:cBhvr>
                                        <p:cTn id="17" dur="500"/>
                                        <p:tgtEl>
                                          <p:spTgt spid="29"/>
                                        </p:tgtEl>
                                        <p:attrNameLst>
                                          <p:attrName>ppt_h</p:attrName>
                                        </p:attrNameLst>
                                      </p:cBhvr>
                                      <p:tavLst>
                                        <p:tav tm="0">
                                          <p:val>
                                            <p:strVal val="ppt_h"/>
                                          </p:val>
                                        </p:tav>
                                        <p:tav tm="100000">
                                          <p:val>
                                            <p:fltVal val="0"/>
                                          </p:val>
                                        </p:tav>
                                      </p:tavLst>
                                    </p:anim>
                                    <p:set>
                                      <p:cBhvr>
                                        <p:cTn id="18" dur="1" fill="hold">
                                          <p:stCondLst>
                                            <p:cond delay="499"/>
                                          </p:stCondLst>
                                        </p:cTn>
                                        <p:tgtEl>
                                          <p:spTgt spid="2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FF0000"/>
          </a:solidFill>
          <a:prstDash val="dash"/>
          <a:round/>
          <a:headEnd/>
          <a:tailEnd/>
        </a:ln>
        <a:effectLst>
          <a:glow rad="101600">
            <a:schemeClr val="accent3">
              <a:satMod val="175000"/>
              <a:alpha val="40000"/>
            </a:schemeClr>
          </a:glow>
        </a:effectLst>
      </a:spPr>
      <a:bodyPr wrap="none" anchor="ctr"/>
      <a:lstStyle>
        <a:defPPr>
          <a:defRPr dirty="0"/>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1063</Words>
  <Application>Microsoft Office PowerPoint</Application>
  <PresentationFormat>On-screen Show (4:3)</PresentationFormat>
  <Paragraphs>397</Paragraphs>
  <Slides>48</Slides>
  <Notes>13</Notes>
  <HiddenSlides>0</HiddenSlides>
  <MMClips>0</MMClips>
  <ScaleCrop>false</ScaleCrop>
  <HeadingPairs>
    <vt:vector size="10"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48</vt:i4>
      </vt:variant>
      <vt:variant>
        <vt:lpstr>Custom Shows</vt:lpstr>
      </vt:variant>
      <vt:variant>
        <vt:i4>3</vt:i4>
      </vt:variant>
    </vt:vector>
  </HeadingPairs>
  <TitlesOfParts>
    <vt:vector size="61" baseType="lpstr">
      <vt:lpstr>ＭＳ Ｐゴシック</vt:lpstr>
      <vt:lpstr>Arial</vt:lpstr>
      <vt:lpstr>Arial Black</vt:lpstr>
      <vt:lpstr>Arial Narrow</vt:lpstr>
      <vt:lpstr>Bahnschrift Light</vt:lpstr>
      <vt:lpstr>Calibri</vt:lpstr>
      <vt:lpstr>Wingdings</vt:lpstr>
      <vt:lpstr>Office Theme</vt:lpstr>
      <vt:lpstr>Custom Design</vt:lpstr>
      <vt:lpstr>Visio</vt:lpstr>
      <vt:lpstr>Today Class is about </vt:lpstr>
      <vt:lpstr>PowerPoint Presentation</vt:lpstr>
      <vt:lpstr>Azure AD</vt:lpstr>
      <vt:lpstr>Logical Topologies</vt:lpstr>
      <vt:lpstr>Logical Topologies</vt:lpstr>
      <vt:lpstr>Workgroup Model</vt:lpstr>
      <vt:lpstr>How Local Authentication works ?</vt:lpstr>
      <vt:lpstr>PowerPoint Presentation</vt:lpstr>
      <vt:lpstr>How Local Authentication works ?</vt:lpstr>
      <vt:lpstr>PowerPoint Presentation</vt:lpstr>
      <vt:lpstr>How Local Authentication works ?</vt:lpstr>
      <vt:lpstr>PowerPoint Presentation</vt:lpstr>
      <vt:lpstr>How Local Authentication works ?</vt:lpstr>
      <vt:lpstr>PowerPoint Presentation</vt:lpstr>
      <vt:lpstr>How Local Authentication works ?</vt:lpstr>
      <vt:lpstr>PowerPoint Presentation</vt:lpstr>
      <vt:lpstr>How Local Authentication works ?</vt:lpstr>
      <vt:lpstr>PowerPoint Presentation</vt:lpstr>
      <vt:lpstr>How Local Authentication works ?</vt:lpstr>
      <vt:lpstr>PowerPoint Presentation</vt:lpstr>
      <vt:lpstr>How Local Authentication works ?</vt:lpstr>
      <vt:lpstr>PowerPoint Presentation</vt:lpstr>
      <vt:lpstr>Domain Model</vt:lpstr>
      <vt:lpstr>How Centralized Authentication works ?</vt:lpstr>
      <vt:lpstr>PowerPoint Presentation</vt:lpstr>
      <vt:lpstr>How Centralized Authentication works ?</vt:lpstr>
      <vt:lpstr>PowerPoint Presentation</vt:lpstr>
      <vt:lpstr>How Centralized Authentication works ?</vt:lpstr>
      <vt:lpstr>PowerPoint Presentation</vt:lpstr>
      <vt:lpstr>How Centralized Authentication works ?</vt:lpstr>
      <vt:lpstr>PowerPoint Presentation</vt:lpstr>
      <vt:lpstr>What Is Active Directory Domain Services ?</vt:lpstr>
      <vt:lpstr>Domain</vt:lpstr>
      <vt:lpstr>Tree</vt:lpstr>
      <vt:lpstr>Tree</vt:lpstr>
      <vt:lpstr>Forest</vt:lpstr>
      <vt:lpstr>Azure AD</vt:lpstr>
      <vt:lpstr>Custom Domain</vt:lpstr>
      <vt:lpstr>Custom Domain </vt:lpstr>
      <vt:lpstr>Azure AD</vt:lpstr>
      <vt:lpstr>Cloud Access (Azure VM)  - with AZAD </vt:lpstr>
      <vt:lpstr>Cloud Access (Azure VM) – Role Assignment</vt:lpstr>
      <vt:lpstr>Cloud Access (Azure VM) –  Disable NLA</vt:lpstr>
      <vt:lpstr>Login</vt:lpstr>
      <vt:lpstr>On Premises  Machines Access – Ad Register</vt:lpstr>
      <vt:lpstr>On Premises  Machines Access – Ad Join</vt:lpstr>
      <vt:lpstr>AD Connect</vt:lpstr>
      <vt:lpstr>Project 4</vt:lpstr>
      <vt:lpstr>Click1</vt:lpstr>
      <vt:lpstr>Click2</vt:lpstr>
      <vt:lpstr>instllation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379</cp:revision>
  <dcterms:created xsi:type="dcterms:W3CDTF">2008-04-05T22:41:31Z</dcterms:created>
  <dcterms:modified xsi:type="dcterms:W3CDTF">2023-07-02T03:07:08Z</dcterms:modified>
</cp:coreProperties>
</file>